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617" r:id="rId2"/>
    <p:sldId id="656" r:id="rId3"/>
    <p:sldId id="684" r:id="rId4"/>
    <p:sldId id="649" r:id="rId5"/>
    <p:sldId id="618" r:id="rId6"/>
    <p:sldId id="619" r:id="rId7"/>
    <p:sldId id="650" r:id="rId8"/>
    <p:sldId id="620" r:id="rId9"/>
    <p:sldId id="686" r:id="rId10"/>
    <p:sldId id="687" r:id="rId11"/>
    <p:sldId id="688" r:id="rId12"/>
    <p:sldId id="689" r:id="rId13"/>
    <p:sldId id="690" r:id="rId14"/>
    <p:sldId id="685" r:id="rId15"/>
    <p:sldId id="651" r:id="rId16"/>
    <p:sldId id="621" r:id="rId17"/>
    <p:sldId id="622" r:id="rId18"/>
    <p:sldId id="623" r:id="rId19"/>
    <p:sldId id="624" r:id="rId20"/>
    <p:sldId id="625" r:id="rId21"/>
    <p:sldId id="626" r:id="rId22"/>
    <p:sldId id="627" r:id="rId23"/>
    <p:sldId id="628" r:id="rId24"/>
    <p:sldId id="659" r:id="rId25"/>
    <p:sldId id="630" r:id="rId26"/>
    <p:sldId id="631" r:id="rId27"/>
    <p:sldId id="632" r:id="rId28"/>
    <p:sldId id="660" r:id="rId29"/>
    <p:sldId id="661" r:id="rId30"/>
    <p:sldId id="663" r:id="rId31"/>
    <p:sldId id="664" r:id="rId32"/>
    <p:sldId id="662" r:id="rId33"/>
    <p:sldId id="665" r:id="rId34"/>
    <p:sldId id="666" r:id="rId35"/>
    <p:sldId id="667" r:id="rId36"/>
    <p:sldId id="668" r:id="rId37"/>
    <p:sldId id="669" r:id="rId38"/>
    <p:sldId id="670" r:id="rId39"/>
    <p:sldId id="671" r:id="rId40"/>
    <p:sldId id="672" r:id="rId41"/>
    <p:sldId id="673" r:id="rId42"/>
    <p:sldId id="674" r:id="rId43"/>
    <p:sldId id="675" r:id="rId44"/>
    <p:sldId id="676" r:id="rId45"/>
    <p:sldId id="652" r:id="rId46"/>
    <p:sldId id="633" r:id="rId47"/>
    <p:sldId id="634" r:id="rId48"/>
    <p:sldId id="635" r:id="rId49"/>
    <p:sldId id="636" r:id="rId50"/>
    <p:sldId id="637" r:id="rId51"/>
    <p:sldId id="638" r:id="rId52"/>
    <p:sldId id="639" r:id="rId53"/>
    <p:sldId id="640" r:id="rId54"/>
    <p:sldId id="703" r:id="rId55"/>
    <p:sldId id="653" r:id="rId56"/>
    <p:sldId id="641" r:id="rId57"/>
    <p:sldId id="642" r:id="rId58"/>
    <p:sldId id="643" r:id="rId59"/>
    <p:sldId id="644" r:id="rId60"/>
    <p:sldId id="645" r:id="rId61"/>
    <p:sldId id="646" r:id="rId62"/>
    <p:sldId id="677" r:id="rId63"/>
    <p:sldId id="647" r:id="rId64"/>
    <p:sldId id="648" r:id="rId65"/>
    <p:sldId id="654" r:id="rId66"/>
    <p:sldId id="655" r:id="rId67"/>
    <p:sldId id="657" r:id="rId68"/>
    <p:sldId id="658" r:id="rId69"/>
    <p:sldId id="691" r:id="rId70"/>
    <p:sldId id="701" r:id="rId71"/>
    <p:sldId id="702" r:id="rId72"/>
    <p:sldId id="692" r:id="rId73"/>
    <p:sldId id="693" r:id="rId74"/>
    <p:sldId id="694" r:id="rId75"/>
    <p:sldId id="695" r:id="rId76"/>
    <p:sldId id="696" r:id="rId77"/>
    <p:sldId id="697" r:id="rId78"/>
    <p:sldId id="698" r:id="rId79"/>
    <p:sldId id="699" r:id="rId80"/>
    <p:sldId id="700" r:id="rId81"/>
    <p:sldId id="678" r:id="rId82"/>
    <p:sldId id="682" r:id="rId83"/>
    <p:sldId id="679" r:id="rId84"/>
    <p:sldId id="683" r:id="rId85"/>
    <p:sldId id="680" r:id="rId86"/>
    <p:sldId id="681" r:id="rId87"/>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3" d="100"/>
          <a:sy n="123" d="100"/>
        </p:scale>
        <p:origin x="96" y="15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wmf"/><Relationship Id="rId7"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6.wmf"/><Relationship Id="rId10" Type="http://schemas.openxmlformats.org/officeDocument/2006/relationships/image" Target="../media/image44.WMF"/><Relationship Id="rId4" Type="http://schemas.openxmlformats.org/officeDocument/2006/relationships/image" Target="../media/image40.emf"/><Relationship Id="rId9" Type="http://schemas.openxmlformats.org/officeDocument/2006/relationships/image" Target="../media/image43.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64169" y="685690"/>
            <a:ext cx="11972321" cy="2157684"/>
          </a:xfrm>
          <a:prstGeom prst="rect">
            <a:avLst/>
          </a:prstGeom>
          <a:solidFill>
            <a:schemeClr val="accent2">
              <a:lumMod val="20000"/>
              <a:lumOff val="80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Doc001.</a:t>
            </a:r>
            <a:br>
              <a:rPr lang="en-US" altLang="ja-JP" sz="3600" b="1" dirty="0" smtClean="0">
                <a:latin typeface="+mn-ea"/>
              </a:rPr>
            </a:br>
            <a:r>
              <a:rPr lang="ja-JP" altLang="en-US" sz="3600" b="1" dirty="0" smtClean="0">
                <a:latin typeface="+mn-ea"/>
              </a:rPr>
              <a:t>プライベート版 構築マニュアル </a:t>
            </a:r>
            <a:r>
              <a:rPr lang="en-US" altLang="ja-JP" sz="3600" b="1" u="sng" dirty="0" smtClean="0">
                <a:solidFill>
                  <a:schemeClr val="accent2">
                    <a:lumMod val="75000"/>
                  </a:schemeClr>
                </a:solidFill>
                <a:latin typeface="+mn-ea"/>
              </a:rPr>
              <a:t>(</a:t>
            </a:r>
            <a:r>
              <a:rPr lang="ja-JP" altLang="en-US" sz="3600" b="1" u="sng" dirty="0" smtClean="0">
                <a:solidFill>
                  <a:schemeClr val="accent2">
                    <a:lumMod val="75000"/>
                  </a:schemeClr>
                </a:solidFill>
                <a:latin typeface="+mn-ea"/>
              </a:rPr>
              <a:t>スタンドアロン版</a:t>
            </a:r>
            <a:r>
              <a:rPr lang="en-US" altLang="ja-JP" sz="3600" b="1" u="sng" dirty="0" smtClean="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2021/09/19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20" name="テキスト ボックス 119"/>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smtClean="0">
                <a:solidFill>
                  <a:schemeClr val="accent1">
                    <a:lumMod val="75000"/>
                  </a:schemeClr>
                </a:solidFill>
              </a:rPr>
              <a:t>GitHub </a:t>
            </a:r>
            <a:r>
              <a:rPr kumimoji="1" lang="ja-JP" altLang="en-US" sz="1000" b="1" dirty="0" smtClean="0">
                <a:solidFill>
                  <a:schemeClr val="accent1">
                    <a:lumMod val="75000"/>
                  </a:schemeClr>
                </a:solidFill>
              </a:rPr>
              <a:t>上の </a:t>
            </a:r>
            <a:r>
              <a:rPr kumimoji="1" lang="en-US" altLang="ja-JP" sz="1000" b="1" dirty="0" smtClean="0">
                <a:solidFill>
                  <a:schemeClr val="accent1">
                    <a:lumMod val="75000"/>
                  </a:schemeClr>
                </a:solidFill>
              </a:rPr>
              <a:t>Download </a:t>
            </a:r>
            <a:r>
              <a:rPr kumimoji="1" lang="ja-JP" altLang="en-US" sz="1000" b="1" dirty="0" smtClean="0">
                <a:solidFill>
                  <a:schemeClr val="accent1">
                    <a:lumMod val="75000"/>
                  </a:schemeClr>
                </a:solidFill>
              </a:rPr>
              <a:t>をクリックすると、</a:t>
            </a:r>
            <a:r>
              <a:rPr kumimoji="1" lang="en-US" altLang="ja-JP" sz="1000" b="1" dirty="0" smtClean="0">
                <a:solidFill>
                  <a:schemeClr val="accent1">
                    <a:lumMod val="75000"/>
                  </a:schemeClr>
                </a:solidFill>
              </a:rPr>
              <a:t>PDF </a:t>
            </a:r>
            <a:r>
              <a:rPr kumimoji="1" lang="ja-JP" altLang="en-US" sz="1000" b="1" dirty="0" smtClean="0">
                <a:solidFill>
                  <a:schemeClr val="accent1">
                    <a:lumMod val="75000"/>
                  </a:schemeClr>
                </a:solidFill>
              </a:rPr>
              <a:t>がダウンロードされ、文字列のコピー </a:t>
            </a:r>
            <a:r>
              <a:rPr kumimoji="1" lang="en-US" altLang="ja-JP" sz="1000" b="1" dirty="0" smtClean="0">
                <a:solidFill>
                  <a:schemeClr val="accent1">
                    <a:lumMod val="75000"/>
                  </a:schemeClr>
                </a:solidFill>
              </a:rPr>
              <a:t>&amp;</a:t>
            </a:r>
            <a:r>
              <a:rPr kumimoji="1" lang="ja-JP" altLang="en-US" sz="1000" b="1" dirty="0" smtClean="0">
                <a:solidFill>
                  <a:schemeClr val="accent1">
                    <a:lumMod val="75000"/>
                  </a:schemeClr>
                </a:solidFill>
              </a:rPr>
              <a:t> ペーストが可能になり、とても快適です。</a:t>
            </a:r>
            <a:endParaRPr kumimoji="1" lang="ja-JP" altLang="en-US" sz="1000" b="1" dirty="0">
              <a:solidFill>
                <a:schemeClr val="accent1">
                  <a:lumMod val="75000"/>
                </a:schemeClr>
              </a:solidFill>
            </a:endParaRP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sp>
        <p:nvSpPr>
          <p:cNvPr id="203" name="テキスト ボックス 202"/>
          <p:cNvSpPr txBox="1"/>
          <p:nvPr/>
        </p:nvSpPr>
        <p:spPr>
          <a:xfrm>
            <a:off x="3516922" y="83994"/>
            <a:ext cx="6496833" cy="561692"/>
          </a:xfrm>
          <a:prstGeom prst="rect">
            <a:avLst/>
          </a:prstGeom>
          <a:solidFill>
            <a:schemeClr val="accent3">
              <a:lumMod val="20000"/>
              <a:lumOff val="80000"/>
            </a:schemeClr>
          </a:solidFill>
          <a:ln w="19050">
            <a:solidFill>
              <a:schemeClr val="accent5">
                <a:lumMod val="60000"/>
                <a:lumOff val="40000"/>
              </a:schemeClr>
            </a:solidFill>
          </a:ln>
        </p:spPr>
        <p:txBody>
          <a:bodyPr wrap="square" rtlCol="0">
            <a:spAutoFit/>
          </a:bodyPr>
          <a:lstStyle/>
          <a:p>
            <a:r>
              <a:rPr kumimoji="1" lang="en-US" altLang="ja-JP" sz="1050" b="1" dirty="0" smtClean="0">
                <a:solidFill>
                  <a:schemeClr val="accent5">
                    <a:lumMod val="75000"/>
                  </a:schemeClr>
                </a:solidFill>
              </a:rPr>
              <a:t>【GitHub </a:t>
            </a:r>
            <a:r>
              <a:rPr kumimoji="1" lang="ja-JP" altLang="en-US" sz="1050" b="1" dirty="0" smtClean="0">
                <a:solidFill>
                  <a:schemeClr val="accent5">
                    <a:lumMod val="75000"/>
                  </a:schemeClr>
                </a:solidFill>
              </a:rPr>
              <a:t>の </a:t>
            </a:r>
            <a:r>
              <a:rPr kumimoji="1" lang="en-US" altLang="ja-JP" sz="1050" b="1" dirty="0" smtClean="0">
                <a:solidFill>
                  <a:schemeClr val="accent5">
                    <a:lumMod val="75000"/>
                  </a:schemeClr>
                </a:solidFill>
              </a:rPr>
              <a:t>Web </a:t>
            </a:r>
            <a:r>
              <a:rPr kumimoji="1" lang="ja-JP" altLang="en-US" sz="1050" b="1" dirty="0" smtClean="0">
                <a:solidFill>
                  <a:schemeClr val="accent5">
                    <a:lumMod val="75000"/>
                  </a:schemeClr>
                </a:solidFill>
              </a:rPr>
              <a:t>ページ上でこのドキュメントを </a:t>
            </a:r>
            <a:r>
              <a:rPr lang="en-US" altLang="ja-JP" sz="1050" b="1" dirty="0" smtClean="0">
                <a:solidFill>
                  <a:schemeClr val="accent5">
                    <a:lumMod val="75000"/>
                  </a:schemeClr>
                </a:solidFill>
              </a:rPr>
              <a:t>PDF </a:t>
            </a:r>
            <a:r>
              <a:rPr lang="ja-JP" altLang="en-US" sz="1050" b="1" dirty="0" smtClean="0">
                <a:solidFill>
                  <a:schemeClr val="accent5">
                    <a:lumMod val="75000"/>
                  </a:schemeClr>
                </a:solidFill>
              </a:rPr>
              <a:t>形式で表示されている方へ</a:t>
            </a:r>
            <a:r>
              <a:rPr lang="en-US" altLang="ja-JP" sz="1050" b="1" dirty="0" smtClean="0">
                <a:solidFill>
                  <a:schemeClr val="accent5">
                    <a:lumMod val="75000"/>
                  </a:schemeClr>
                </a:solidFill>
              </a:rPr>
              <a:t>】</a:t>
            </a:r>
          </a:p>
          <a:p>
            <a:r>
              <a:rPr lang="en-US" altLang="ja-JP" sz="1000" dirty="0" smtClean="0">
                <a:solidFill>
                  <a:schemeClr val="accent5">
                    <a:lumMod val="75000"/>
                  </a:schemeClr>
                </a:solidFill>
              </a:rPr>
              <a:t>GitHub </a:t>
            </a:r>
            <a:r>
              <a:rPr lang="ja-JP" altLang="en-US" sz="1000" dirty="0" smtClean="0">
                <a:solidFill>
                  <a:schemeClr val="accent5">
                    <a:lumMod val="75000"/>
                  </a:schemeClr>
                </a:solidFill>
              </a:rPr>
              <a:t>上では、すべてのページが表示されず、また、文字列のコピー </a:t>
            </a:r>
            <a:r>
              <a:rPr lang="en-US" altLang="ja-JP" sz="1000" dirty="0" smtClean="0">
                <a:solidFill>
                  <a:schemeClr val="accent5">
                    <a:lumMod val="75000"/>
                  </a:schemeClr>
                </a:solidFill>
              </a:rPr>
              <a:t>&amp; </a:t>
            </a:r>
            <a:r>
              <a:rPr lang="ja-JP" altLang="en-US" sz="1000" dirty="0" smtClean="0">
                <a:solidFill>
                  <a:schemeClr val="accent5">
                    <a:lumMod val="75000"/>
                  </a:schemeClr>
                </a:solidFill>
              </a:rPr>
              <a:t>ペーストもできないため、不便です。そこで、この </a:t>
            </a:r>
            <a:r>
              <a:rPr lang="en-US" altLang="ja-JP" sz="1000" dirty="0" smtClean="0">
                <a:solidFill>
                  <a:schemeClr val="accent5">
                    <a:lumMod val="75000"/>
                  </a:schemeClr>
                </a:solidFill>
              </a:rPr>
              <a:t>PDF </a:t>
            </a:r>
            <a:r>
              <a:rPr lang="ja-JP" altLang="en-US" sz="1000" dirty="0" smtClean="0">
                <a:solidFill>
                  <a:schemeClr val="accent5">
                    <a:lumMod val="75000"/>
                  </a:schemeClr>
                </a:solidFill>
              </a:rPr>
              <a:t>の右上の </a:t>
            </a:r>
            <a:r>
              <a:rPr lang="en-US" altLang="ja-JP" sz="1000" dirty="0" smtClean="0">
                <a:solidFill>
                  <a:schemeClr val="accent5">
                    <a:lumMod val="75000"/>
                  </a:schemeClr>
                </a:solidFill>
              </a:rPr>
              <a:t>GitHub </a:t>
            </a:r>
            <a:r>
              <a:rPr lang="ja-JP" altLang="en-US" sz="1000" dirty="0" smtClean="0">
                <a:solidFill>
                  <a:schemeClr val="accent5">
                    <a:lumMod val="75000"/>
                  </a:schemeClr>
                </a:solidFill>
              </a:rPr>
              <a:t>の 「</a:t>
            </a:r>
            <a:r>
              <a:rPr lang="en-US" altLang="ja-JP" sz="1000" dirty="0" smtClean="0">
                <a:solidFill>
                  <a:schemeClr val="accent5">
                    <a:lumMod val="75000"/>
                  </a:schemeClr>
                </a:solidFill>
              </a:rPr>
              <a:t>Download</a:t>
            </a:r>
            <a:r>
              <a:rPr lang="ja-JP" altLang="en-US" sz="1000" dirty="0" smtClean="0">
                <a:solidFill>
                  <a:schemeClr val="accent5">
                    <a:lumMod val="75000"/>
                  </a:schemeClr>
                </a:solidFill>
              </a:rPr>
              <a:t>」 ボタンをクリックし、</a:t>
            </a:r>
            <a:r>
              <a:rPr lang="en-US" altLang="ja-JP" sz="1000" dirty="0" smtClean="0">
                <a:solidFill>
                  <a:schemeClr val="accent5">
                    <a:lumMod val="75000"/>
                  </a:schemeClr>
                </a:solidFill>
              </a:rPr>
              <a:t>PDF </a:t>
            </a:r>
            <a:r>
              <a:rPr lang="ja-JP" altLang="en-US" sz="1000" dirty="0" smtClean="0">
                <a:solidFill>
                  <a:schemeClr val="accent5">
                    <a:lumMod val="75000"/>
                  </a:schemeClr>
                </a:solidFill>
              </a:rPr>
              <a:t>そのものをダウンロードして表示されることをお勧めします。</a:t>
            </a:r>
            <a:endParaRPr kumimoji="1" lang="ja-JP" altLang="en-US" sz="1000" dirty="0">
              <a:solidFill>
                <a:schemeClr val="accent5">
                  <a:lumMod val="75000"/>
                </a:schemeClr>
              </a:solidFill>
            </a:endParaRPr>
          </a:p>
        </p:txBody>
      </p:sp>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中継</a:t>
            </a:r>
            <a:r>
              <a:rPr kumimoji="1" lang="ja-JP" altLang="en-US" sz="1400" dirty="0" smtClean="0"/>
              <a:t>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中継</a:t>
            </a:r>
            <a:r>
              <a:rPr kumimoji="1" lang="ja-JP" altLang="en-US" sz="1400" dirty="0" smtClean="0"/>
              <a:t>ゲートウェイ</a:t>
            </a:r>
            <a:r>
              <a:rPr kumimoji="1" lang="ja-JP" altLang="en-US" sz="1400" dirty="0" smtClean="0"/>
              <a:t>のホスト</a:t>
            </a:r>
            <a:r>
              <a:rPr kumimoji="1" lang="ja-JP" altLang="en-US" sz="1400" dirty="0" smtClean="0"/>
              <a:t>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中継</a:t>
            </a:r>
            <a:r>
              <a:rPr kumimoji="1" lang="ja-JP" altLang="en-US" sz="1800" dirty="0" smtClean="0"/>
              <a:t>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endParaRPr lang="en-US" altLang="ja-JP" sz="1400" dirty="0" smtClean="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中継</a:t>
            </a:r>
            <a:r>
              <a:rPr kumimoji="1" lang="ja-JP" altLang="en-US" sz="3200" dirty="0" smtClean="0"/>
              <a:t>ゲートウェイのインターネット接続</a:t>
            </a:r>
            <a:endParaRPr kumimoji="1" lang="ja-JP" altLang="en-US" sz="3200" dirty="0"/>
          </a:p>
        </p:txBody>
      </p:sp>
    </p:spTree>
    <p:extLst>
      <p:ext uri="{BB962C8B-B14F-4D97-AF65-F5344CB8AC3E}">
        <p14:creationId xmlns:p14="http://schemas.microsoft.com/office/powerpoint/2010/main" val="178614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a:t>
            </a:r>
            <a:r>
              <a:rPr kumimoji="1" lang="ja-JP" altLang="en-US" sz="2000" dirty="0" smtClean="0"/>
              <a:t>、中継ゲートウェイから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a:t>
            </a:r>
            <a:r>
              <a:rPr lang="ja-JP" altLang="en-US" sz="2000" dirty="0" smtClean="0"/>
              <a:t>」で</a:t>
            </a:r>
            <a:r>
              <a:rPr lang="ja-JP" altLang="en-US" sz="2000" dirty="0" smtClean="0"/>
              <a:t>メールを送信できる必要がある</a:t>
            </a:r>
            <a:r>
              <a:rPr lang="ja-JP" altLang="en-US" sz="2000" dirty="0" smtClean="0"/>
              <a:t>。</a:t>
            </a:r>
            <a:r>
              <a:rPr lang="en-US" altLang="ja-JP" sz="2000" dirty="0" smtClean="0"/>
              <a:t/>
            </a:r>
            <a:br>
              <a:rPr lang="en-US" altLang="ja-JP" sz="2000" dirty="0" smtClean="0"/>
            </a:br>
            <a:r>
              <a:rPr lang="en-US" altLang="ja-JP" sz="2000" dirty="0" smtClean="0"/>
              <a:t>(</a:t>
            </a:r>
            <a:r>
              <a:rPr lang="ja-JP" altLang="en-US" sz="2000" dirty="0" smtClean="0"/>
              <a:t>ハイパースケール版は、</a:t>
            </a:r>
            <a:r>
              <a:rPr lang="en-US" altLang="ja-JP" sz="2000" dirty="0" smtClean="0"/>
              <a:t>SMTP </a:t>
            </a:r>
            <a:r>
              <a:rPr lang="ja-JP" altLang="en-US" sz="2000" dirty="0" smtClean="0"/>
              <a:t>認証に対応しているが、スタンドアロン版は対応していない。</a:t>
            </a:r>
            <a:r>
              <a:rPr lang="en-US" altLang="ja-JP" sz="2000" dirty="0" smtClean="0"/>
              <a:t>)</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中継ゲートウェイから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a:t>
            </a:r>
            <a:r>
              <a:rPr lang="ja-JP" altLang="en-US" sz="2000" dirty="0"/>
              <a:t>、中継ゲートウェイから</a:t>
            </a:r>
            <a:r>
              <a:rPr kumimoji="1" lang="ja-JP" altLang="en-US" sz="2000" dirty="0" smtClean="0"/>
              <a:t>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a:t>
            </a:r>
            <a:r>
              <a:rPr kumimoji="1" lang="en-US" altLang="ja-JP" sz="1800" dirty="0" smtClean="0"/>
              <a:t>Linux)</a:t>
            </a:r>
            <a:r>
              <a:rPr lang="ja-JP" altLang="en-US" sz="1800" dirty="0"/>
              <a:t> </a:t>
            </a:r>
            <a:r>
              <a:rPr lang="ja-JP" altLang="en-US" sz="1800" dirty="0" smtClean="0"/>
              <a:t>および</a:t>
            </a:r>
            <a:r>
              <a:rPr kumimoji="1" lang="en-US" altLang="ja-JP" sz="1800" dirty="0" smtClean="0"/>
              <a:t>Microsoft </a:t>
            </a:r>
            <a:r>
              <a:rPr kumimoji="1" lang="en-US" altLang="ja-JP" sz="1800" dirty="0" smtClean="0"/>
              <a:t>.NET 5 </a:t>
            </a:r>
            <a:r>
              <a:rPr kumimoji="1" lang="ja-JP" altLang="en-US" sz="1800" dirty="0" smtClean="0"/>
              <a:t>ランタイムに</a:t>
            </a:r>
            <a:r>
              <a:rPr kumimoji="1" lang="ja-JP" altLang="en-US" sz="1800" dirty="0" smtClean="0"/>
              <a:t>依存して動作する。これらの </a:t>
            </a:r>
            <a:r>
              <a:rPr kumimoji="1" lang="en-US" altLang="ja-JP" sz="1800" dirty="0" smtClean="0"/>
              <a:t>OS</a:t>
            </a:r>
            <a:r>
              <a:rPr lang="ja-JP" altLang="en-US" sz="1800" dirty="0"/>
              <a:t> </a:t>
            </a:r>
            <a:r>
              <a:rPr lang="ja-JP" altLang="en-US" sz="1800" dirty="0" smtClean="0"/>
              <a:t>および </a:t>
            </a:r>
            <a:r>
              <a:rPr kumimoji="1" lang="en-US" altLang="ja-JP" sz="1800" dirty="0" smtClean="0"/>
              <a:t>.NET </a:t>
            </a:r>
            <a:r>
              <a:rPr kumimoji="1" lang="en-US" altLang="ja-JP" sz="1800" dirty="0" smtClean="0"/>
              <a:t>5 </a:t>
            </a:r>
            <a:r>
              <a:rPr kumimoji="1" lang="ja-JP" altLang="en-US" sz="1800" dirty="0" smtClean="0"/>
              <a:t>ランタイム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中継</a:t>
            </a:r>
            <a:r>
              <a:rPr kumimoji="1" lang="ja-JP" altLang="en-US" sz="2400" dirty="0" smtClean="0"/>
              <a:t>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91422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2-6.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kumimoji="1" lang="ja-JP" altLang="en-US" sz="1600" dirty="0" smtClean="0"/>
              <a:t>、スタンドアロン版</a:t>
            </a:r>
            <a:r>
              <a:rPr lang="ja-JP" altLang="en-US" sz="1600" dirty="0" smtClean="0"/>
              <a:t>中継サーバーおよび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a:t>
            </a:r>
            <a:r>
              <a:rPr lang="ja-JP" altLang="en-US" sz="1200" dirty="0" smtClean="0"/>
              <a:t>、スタンドアロン版</a:t>
            </a:r>
            <a:r>
              <a:rPr lang="ja-JP" altLang="en-US" sz="1200" dirty="0" smtClean="0"/>
              <a:t>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a:t>
            </a:r>
            <a:r>
              <a:rPr lang="ja-JP" altLang="en-US" sz="1200" dirty="0" smtClean="0"/>
              <a:t>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2-7.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5811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kumimoji="1" lang="ja-JP" altLang="en-US" sz="6600" dirty="0" smtClean="0"/>
              <a:t>中継ゲートウェイ</a:t>
            </a:r>
            <a:r>
              <a:rPr kumimoji="1" lang="en-US" altLang="ja-JP" sz="6600" dirty="0" smtClean="0"/>
              <a:t>(</a:t>
            </a:r>
            <a:r>
              <a:rPr kumimoji="1" lang="ja-JP" altLang="en-US" sz="6600" dirty="0" smtClean="0"/>
              <a:t>スタンドアロン</a:t>
            </a:r>
            <a:r>
              <a:rPr kumimoji="1" lang="en-US" altLang="ja-JP" sz="6600" dirty="0" smtClean="0"/>
              <a:t>)</a:t>
            </a:r>
          </a:p>
          <a:p>
            <a:pPr algn="ctr"/>
            <a:r>
              <a:rPr kumimoji="1" lang="ja-JP" altLang="en-US" sz="6600" dirty="0" smtClean="0"/>
              <a:t>を構築しよう</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HTML5 </a:t>
            </a:r>
            <a:r>
              <a:rPr kumimoji="1" lang="ja-JP" altLang="en-US" sz="4000" dirty="0" smtClean="0"/>
              <a:t>版 </a:t>
            </a:r>
            <a:r>
              <a:rPr kumimoji="1" lang="en-US" altLang="ja-JP" sz="4000" dirty="0" smtClean="0"/>
              <a:t>Web </a:t>
            </a:r>
            <a:r>
              <a:rPr kumimoji="1" lang="ja-JP" altLang="en-US" sz="4000" dirty="0" smtClean="0"/>
              <a:t>クライアント用 </a:t>
            </a:r>
            <a:r>
              <a:rPr kumimoji="1" lang="en-US" altLang="ja-JP" sz="4000" dirty="0" smtClean="0"/>
              <a:t>Web </a:t>
            </a:r>
            <a:r>
              <a:rPr kumimoji="1" lang="ja-JP" altLang="en-US" sz="4000" dirty="0" smtClean="0"/>
              <a:t>サーバーのインストール</a:t>
            </a:r>
            <a:r>
              <a:rPr kumimoji="1" lang="en-US" altLang="ja-JP" sz="4000" dirty="0" smtClean="0"/>
              <a:t/>
            </a:r>
            <a:br>
              <a:rPr kumimoji="1" lang="en-US" altLang="ja-JP" sz="4000" dirty="0" smtClean="0"/>
            </a:br>
            <a:r>
              <a:rPr kumimoji="1" lang="en-US" altLang="ja-JP" sz="4000" dirty="0" smtClean="0"/>
              <a:t>(</a:t>
            </a:r>
            <a:r>
              <a:rPr kumimoji="1" lang="ja-JP" altLang="en-US" sz="4000" dirty="0" smtClean="0"/>
              <a:t>第 </a:t>
            </a:r>
            <a:r>
              <a:rPr kumimoji="1" lang="en-US" altLang="ja-JP" sz="4000" dirty="0" smtClean="0"/>
              <a:t>3B </a:t>
            </a:r>
            <a:r>
              <a:rPr kumimoji="1" lang="ja-JP" altLang="en-US" sz="4000" dirty="0" smtClean="0"/>
              <a:t>章で述べる</a:t>
            </a:r>
            <a:r>
              <a:rPr kumimoji="1" lang="en-US" altLang="ja-JP" sz="4000" dirty="0" smtClean="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smtClean="0">
                <a:solidFill>
                  <a:schemeClr val="accent6">
                    <a:lumMod val="75000"/>
                  </a:schemeClr>
                </a:solidFill>
              </a:rPr>
              <a:t>2021/02/25 </a:t>
            </a:r>
            <a:r>
              <a:rPr kumimoji="1" lang="en-US" altLang="ja-JP" sz="1600" b="1" dirty="0" smtClean="0">
                <a:solidFill>
                  <a:srgbClr val="FF0000"/>
                </a:solidFill>
              </a:rPr>
              <a:t>NEW!</a:t>
            </a:r>
            <a:r>
              <a:rPr kumimoji="1" lang="en-US" altLang="ja-JP" sz="1600" dirty="0" smtClean="0">
                <a:solidFill>
                  <a:srgbClr val="FF0000"/>
                </a:solidFill>
              </a:rPr>
              <a:t> </a:t>
            </a:r>
            <a:r>
              <a:rPr kumimoji="1" lang="en-US" altLang="ja-JP" sz="1600" dirty="0" smtClean="0">
                <a:solidFill>
                  <a:schemeClr val="tx1"/>
                </a:solidFill>
              </a:rPr>
              <a:t>Windows </a:t>
            </a:r>
            <a:r>
              <a:rPr kumimoji="1" lang="ja-JP" altLang="en-US" sz="1600" dirty="0" smtClean="0">
                <a:solidFill>
                  <a:schemeClr val="tx1"/>
                </a:solidFill>
              </a:rPr>
              <a:t>版中継ゲートウェイ </a:t>
            </a:r>
            <a:r>
              <a:rPr kumimoji="1" lang="en-US" altLang="ja-JP" sz="1600" dirty="0" smtClean="0">
                <a:solidFill>
                  <a:schemeClr val="tx1"/>
                </a:solidFill>
              </a:rPr>
              <a:t>(</a:t>
            </a:r>
            <a:r>
              <a:rPr kumimoji="1" lang="ja-JP" altLang="en-US" sz="1600" dirty="0" smtClean="0">
                <a:solidFill>
                  <a:schemeClr val="tx1"/>
                </a:solidFill>
              </a:rPr>
              <a:t>試作中</a:t>
            </a:r>
            <a:r>
              <a:rPr kumimoji="1" lang="en-US" altLang="ja-JP" sz="1600" dirty="0" smtClean="0">
                <a:solidFill>
                  <a:schemeClr val="tx1"/>
                </a:solidFill>
              </a:rPr>
              <a:t>) </a:t>
            </a:r>
            <a:r>
              <a:rPr kumimoji="1" lang="ja-JP" altLang="en-US" sz="1600" dirty="0" smtClean="0">
                <a:solidFill>
                  <a:schemeClr val="tx1"/>
                </a:solidFill>
              </a:rPr>
              <a:t>も利用可能です</a:t>
            </a:r>
            <a:r>
              <a:rPr lang="ja-JP" altLang="en-US" sz="1600" dirty="0" smtClean="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a:t>
            </a:r>
            <a:r>
              <a:rPr lang="ja-JP" altLang="en-US" sz="1600" dirty="0" smtClean="0">
                <a:solidFill>
                  <a:schemeClr val="tx1"/>
                </a:solidFill>
              </a:rPr>
              <a:t>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3-2. AWS </a:t>
            </a:r>
            <a:r>
              <a:rPr kumimoji="1" lang="ja-JP" altLang="en-US" dirty="0" smtClean="0"/>
              <a:t>の </a:t>
            </a:r>
            <a:r>
              <a:rPr lang="en-US" altLang="ja-JP" dirty="0" smtClean="0"/>
              <a:t>Ubuntu Linux </a:t>
            </a:r>
            <a:r>
              <a:rPr lang="ja-JP" altLang="en-US" dirty="0" smtClean="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Tree>
    <p:extLst>
      <p:ext uri="{BB962C8B-B14F-4D97-AF65-F5344CB8AC3E}">
        <p14:creationId xmlns:p14="http://schemas.microsoft.com/office/powerpoint/2010/main" val="113493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en-US" altLang="ja-JP" dirty="0" smtClean="0"/>
              <a:t>t2.medium</a:t>
            </a:r>
            <a:r>
              <a:rPr lang="ja-JP" altLang="en-US" dirty="0" smtClean="0"/>
              <a:t>」</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smtClean="0"/>
              <a:t>本バージョンについて・更新履歴</a:t>
            </a:r>
            <a:endParaRPr kumimoji="1" lang="ja-JP" altLang="en-US" b="1" dirty="0"/>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r>
              <a:rPr lang="ja-JP" altLang="en-US" sz="2400" dirty="0" smtClean="0"/>
              <a:t>。</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beta8preview2</a:t>
            </a:r>
            <a:endParaRPr lang="en-US" altLang="ja-JP" sz="2000" b="1" u="sng" dirty="0" smtClean="0">
              <a:solidFill>
                <a:schemeClr val="accent2">
                  <a:lumMod val="75000"/>
                </a:schemeClr>
              </a:solidFill>
            </a:endParaRP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a:t>
            </a:r>
            <a:r>
              <a:rPr kumimoji="1" lang="ja-JP" altLang="en-US" sz="2400" dirty="0" smtClean="0"/>
              <a:t>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3"/>
              </a:rPr>
              <a:t>https://github.com/IPA-CyberLab/IPA-DN-Ultra</a:t>
            </a:r>
            <a:r>
              <a:rPr lang="en-US" altLang="ja-JP" sz="2000" b="1" dirty="0" smtClean="0">
                <a:hlinkClick r:id="rId3"/>
              </a:rPr>
              <a:t>/</a:t>
            </a:r>
            <a:endParaRPr kumimoji="1"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r>
              <a:rPr lang="en-US" altLang="ja-JP" b="1" dirty="0">
                <a:solidFill>
                  <a:srgbClr val="0000FF"/>
                </a:solidFill>
              </a:rPr>
              <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smtClean="0">
                <a:solidFill>
                  <a:srgbClr val="0000FF"/>
                </a:solidFill>
              </a:rPr>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a:t>
            </a:r>
            <a:r>
              <a:rPr lang="ja-JP" altLang="en-US" dirty="0" smtClean="0"/>
              <a:t>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err="1" smtClean="0">
                <a:solidFill>
                  <a:schemeClr val="bg1"/>
                </a:solidFill>
                <a:latin typeface="Consolas" panose="020B0609020204030204" pitchFamily="49" charset="0"/>
              </a:rPr>
              <a:t>git</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clone https</a:t>
            </a:r>
            <a:r>
              <a:rPr lang="en-US" altLang="ja-JP" sz="1400" dirty="0" smtClean="0">
                <a:solidFill>
                  <a:schemeClr val="bg1"/>
                </a:solidFill>
                <a:latin typeface="Consolas" panose="020B0609020204030204" pitchFamily="49" charset="0"/>
              </a:rPr>
              <a:t>://github.com/IPA-CyberLab/IPA-DN-ThinApps-Private.git </a:t>
            </a:r>
            <a:r>
              <a:rPr lang="en-US" altLang="ja-JP" sz="1400" dirty="0">
                <a:solidFill>
                  <a:schemeClr val="bg1"/>
                </a:solidFill>
                <a:latin typeface="Consolas" panose="020B0609020204030204" pitchFamily="49" charset="0"/>
              </a:rPr>
              <a:t>--recursive -b </a:t>
            </a:r>
            <a:r>
              <a:rPr lang="en-US" altLang="ja-JP" sz="1400" dirty="0" smtClean="0">
                <a:solidFill>
                  <a:schemeClr val="bg1"/>
                </a:solidFill>
                <a:latin typeface="Consolas" panose="020B0609020204030204" pitchFamily="49" charset="0"/>
              </a:rPr>
              <a:t>beta8preview2</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3-4.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インターネット上の任意の端末 </a:t>
            </a:r>
            <a:r>
              <a:rPr kumimoji="1" lang="en-US" altLang="ja-JP" dirty="0" smtClean="0"/>
              <a:t>(</a:t>
            </a:r>
            <a:r>
              <a:rPr kumimoji="1" lang="ja-JP" altLang="en-US" dirty="0" smtClean="0"/>
              <a:t>作業用マシンでもよい</a:t>
            </a:r>
            <a:r>
              <a:rPr kumimoji="1" lang="en-US" altLang="ja-JP" dirty="0" smtClean="0"/>
              <a:t>) </a:t>
            </a:r>
            <a:r>
              <a:rPr kumimoji="1" lang="ja-JP" altLang="en-US" dirty="0" smtClean="0"/>
              <a:t>で </a:t>
            </a:r>
            <a:r>
              <a:rPr kumimoji="1" lang="en-US" altLang="ja-JP" dirty="0" smtClean="0"/>
              <a:t>Web </a:t>
            </a:r>
            <a:r>
              <a:rPr kumimoji="1" lang="ja-JP" altLang="en-US" dirty="0" smtClean="0"/>
              <a:t>ブラウザを起動する。</a:t>
            </a:r>
            <a:endParaRPr kumimoji="1" lang="en-US" altLang="ja-JP" dirty="0" smtClean="0"/>
          </a:p>
          <a:p>
            <a:pPr marL="914400" lvl="1" indent="-457200">
              <a:buFont typeface="+mj-lt"/>
              <a:buAutoNum type="arabicPeriod"/>
            </a:pPr>
            <a:r>
              <a:rPr lang="en-US" altLang="ja-JP" dirty="0" smtClean="0"/>
              <a:t>Web </a:t>
            </a:r>
            <a:r>
              <a:rPr lang="ja-JP" altLang="en-US" dirty="0" smtClean="0"/>
              <a:t>ブラウザで、 </a:t>
            </a:r>
            <a:r>
              <a:rPr lang="en-US" altLang="ja-JP" dirty="0" smtClean="0">
                <a:solidFill>
                  <a:srgbClr val="0000FF"/>
                </a:solidFill>
                <a:latin typeface="Consolas" panose="020B0609020204030204" pitchFamily="49" charset="0"/>
              </a:rPr>
              <a:t>https://a.b.c.d/thingate/ </a:t>
            </a:r>
            <a:r>
              <a:rPr lang="ja-JP" altLang="en-US" dirty="0" smtClean="0"/>
              <a:t>という </a:t>
            </a:r>
            <a:r>
              <a:rPr lang="en-US" altLang="ja-JP" dirty="0" smtClean="0"/>
              <a:t>URL </a:t>
            </a:r>
            <a:r>
              <a:rPr lang="ja-JP" altLang="en-US" dirty="0" smtClean="0"/>
              <a:t>にアクセスする。</a:t>
            </a:r>
            <a:r>
              <a:rPr lang="en-US" altLang="ja-JP" dirty="0" smtClean="0"/>
              <a:t/>
            </a:r>
            <a:br>
              <a:rPr lang="en-US" altLang="ja-JP" dirty="0" smtClean="0"/>
            </a:br>
            <a:r>
              <a:rPr lang="en-US" altLang="ja-JP" dirty="0" smtClean="0"/>
              <a:t>(</a:t>
            </a:r>
            <a:r>
              <a:rPr lang="en-US" altLang="ja-JP" dirty="0" err="1" smtClean="0"/>
              <a:t>a.b.c.d</a:t>
            </a:r>
            <a:r>
              <a:rPr lang="en-US" altLang="ja-JP" dirty="0" smtClean="0"/>
              <a:t> </a:t>
            </a:r>
            <a:r>
              <a:rPr lang="ja-JP" altLang="en-US" dirty="0" smtClean="0"/>
              <a:t>の部分は、中継ゲートウェイシステムの </a:t>
            </a:r>
            <a:r>
              <a:rPr lang="en-US" altLang="ja-JP" dirty="0" smtClean="0"/>
              <a:t>IP</a:t>
            </a:r>
            <a:r>
              <a:rPr lang="ja-JP" altLang="en-US" dirty="0" smtClean="0"/>
              <a:t> アドレスに置換する。</a:t>
            </a:r>
            <a:r>
              <a:rPr lang="en-US" altLang="ja-JP" dirty="0" smtClean="0"/>
              <a:t>)</a:t>
            </a:r>
          </a:p>
          <a:p>
            <a:pPr marL="914400" lvl="1" indent="-457200">
              <a:buFont typeface="+mj-lt"/>
              <a:buAutoNum type="arabicPeriod"/>
            </a:pPr>
            <a:r>
              <a:rPr kumimoji="1" lang="en-US" altLang="ja-JP" dirty="0" smtClean="0"/>
              <a:t>SSL </a:t>
            </a:r>
            <a:r>
              <a:rPr kumimoji="1" lang="ja-JP" altLang="en-US" dirty="0" smtClean="0"/>
              <a:t>証明書エラーが発生するが、無視してページを表示する。</a:t>
            </a:r>
          </a:p>
          <a:p>
            <a:pPr marL="914400" lvl="1" indent="-457200">
              <a:buFont typeface="+mj-lt"/>
              <a:buAutoNum type="arabicPeriod"/>
            </a:pPr>
            <a:r>
              <a:rPr lang="en-US" altLang="ja-JP" dirty="0" smtClean="0"/>
              <a:t>“PACK” </a:t>
            </a:r>
            <a:r>
              <a:rPr lang="ja-JP" altLang="en-US" dirty="0" smtClean="0"/>
              <a:t>という文字で始まる </a:t>
            </a:r>
            <a:r>
              <a:rPr lang="en-US" altLang="ja-JP" dirty="0" smtClean="0"/>
              <a:t>1 </a:t>
            </a:r>
            <a:r>
              <a:rPr lang="ja-JP" altLang="en-US" dirty="0" smtClean="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3-5. </a:t>
            </a:r>
            <a:r>
              <a:rPr kumimoji="1" lang="ja-JP" altLang="en-US" sz="3600" dirty="0" smtClean="0"/>
              <a:t>中継ゲートウェイシステム起動後の稼働チェック</a:t>
            </a:r>
            <a:endParaRPr kumimoji="1" lang="ja-JP" altLang="en-US" sz="3600" dirty="0"/>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smtClean="0"/>
              <a:t>正常に稼働していることを示す。</a:t>
            </a:r>
            <a:endParaRPr kumimoji="1" lang="ja-JP" altLang="en-US" dirty="0"/>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うまくブラウザで接続できない場合は、以下の点を確認しよう。</a:t>
            </a:r>
            <a:endParaRPr kumimoji="1" lang="en-US" altLang="ja-JP" dirty="0" smtClean="0"/>
          </a:p>
          <a:p>
            <a:pPr marL="285750" indent="-285750">
              <a:buFont typeface="Arial" panose="020B0604020202020204" pitchFamily="34" charset="0"/>
              <a:buChar char="•"/>
            </a:pPr>
            <a:r>
              <a:rPr kumimoji="1" lang="ja-JP" altLang="en-US" dirty="0" smtClean="0"/>
              <a:t>クラウド </a:t>
            </a:r>
            <a:r>
              <a:rPr kumimoji="1" lang="en-US" altLang="ja-JP" dirty="0" smtClean="0"/>
              <a:t>(AWS) </a:t>
            </a:r>
            <a:r>
              <a:rPr kumimoji="1" lang="ja-JP" altLang="en-US" dirty="0" smtClean="0"/>
              <a:t>等の </a:t>
            </a:r>
            <a:r>
              <a:rPr kumimoji="1" lang="en-US" altLang="ja-JP" dirty="0" smtClean="0"/>
              <a:t>VM </a:t>
            </a:r>
            <a:r>
              <a:rPr kumimoji="1" lang="ja-JP" altLang="en-US" dirty="0" smtClean="0"/>
              <a:t>基盤でネットワーク側にファイアウォールがある場合は、</a:t>
            </a:r>
            <a:r>
              <a:rPr kumimoji="1" lang="en-US" altLang="ja-JP" dirty="0" smtClean="0"/>
              <a:t>TCP 443 (https) </a:t>
            </a:r>
            <a:r>
              <a:rPr kumimoji="1" lang="ja-JP" altLang="en-US" dirty="0" err="1" smtClean="0"/>
              <a:t>を開</a:t>
            </a:r>
            <a:r>
              <a:rPr kumimoji="1" lang="ja-JP" altLang="en-US" dirty="0" smtClean="0"/>
              <a:t>放しているか。</a:t>
            </a:r>
            <a:endParaRPr kumimoji="1" lang="en-US" altLang="ja-JP" dirty="0" smtClean="0"/>
          </a:p>
          <a:p>
            <a:pPr marL="285750" indent="-285750">
              <a:buFont typeface="Arial" panose="020B0604020202020204" pitchFamily="34" charset="0"/>
              <a:buChar char="•"/>
            </a:pPr>
            <a:r>
              <a:rPr kumimoji="1" lang="en-US" altLang="ja-JP" dirty="0" smtClean="0"/>
              <a:t>OS </a:t>
            </a:r>
            <a:r>
              <a:rPr kumimoji="1" lang="ja-JP" altLang="en-US" dirty="0" smtClean="0"/>
              <a:t>のファイアウォールを同様に開放しているか。</a:t>
            </a:r>
            <a:endParaRPr kumimoji="1" lang="ja-JP" altLang="en-US" dirty="0"/>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3B. </a:t>
            </a:r>
            <a:r>
              <a:rPr lang="en-US" altLang="ja-JP" sz="6600" dirty="0"/>
              <a:t>HTML5 </a:t>
            </a:r>
            <a:r>
              <a:rPr lang="ja-JP" altLang="en-US" sz="6600" dirty="0"/>
              <a:t>版 </a:t>
            </a:r>
            <a:r>
              <a:rPr lang="en-US" altLang="ja-JP" sz="6600" dirty="0"/>
              <a:t>Web </a:t>
            </a:r>
            <a:r>
              <a:rPr lang="ja-JP" altLang="en-US" sz="6600" dirty="0"/>
              <a:t>クライアント用</a:t>
            </a:r>
            <a:r>
              <a:rPr lang="en-US" altLang="ja-JP" sz="6600" dirty="0"/>
              <a:t/>
            </a:r>
            <a:br>
              <a:rPr lang="en-US" altLang="ja-JP" sz="6600" dirty="0"/>
            </a:br>
            <a:r>
              <a:rPr lang="en-US" altLang="ja-JP" sz="6600" dirty="0"/>
              <a:t>Web </a:t>
            </a:r>
            <a:r>
              <a:rPr lang="ja-JP" altLang="en-US" sz="6600" dirty="0"/>
              <a:t>サーバーを構築</a:t>
            </a:r>
            <a:r>
              <a:rPr lang="ja-JP" altLang="en-US" sz="6600" dirty="0" smtClean="0"/>
              <a:t>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smtClean="0"/>
              <a:t>「スタンドアロン版」においては、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クライアント用 </a:t>
            </a:r>
            <a:r>
              <a:rPr kumimoji="1" lang="en-US" altLang="ja-JP" dirty="0" smtClean="0"/>
              <a:t>Web </a:t>
            </a:r>
            <a:r>
              <a:rPr kumimoji="1" lang="ja-JP" altLang="en-US" dirty="0" smtClean="0"/>
              <a:t>サーバーは、「中継ゲートウェイ」 </a:t>
            </a:r>
            <a:r>
              <a:rPr kumimoji="1" lang="en-US" altLang="ja-JP" dirty="0" smtClean="0"/>
              <a:t>(</a:t>
            </a:r>
            <a:r>
              <a:rPr kumimoji="1" lang="ja-JP" altLang="en-US" dirty="0" smtClean="0"/>
              <a:t>第 </a:t>
            </a:r>
            <a:r>
              <a:rPr kumimoji="1" lang="en-US" altLang="ja-JP" dirty="0" smtClean="0"/>
              <a:t>3 </a:t>
            </a:r>
            <a:r>
              <a:rPr kumimoji="1" lang="ja-JP" altLang="en-US" dirty="0" smtClean="0"/>
              <a:t>章でインストール</a:t>
            </a:r>
            <a:r>
              <a:rPr kumimoji="1" lang="en-US" altLang="ja-JP" dirty="0" smtClean="0"/>
              <a:t>) </a:t>
            </a:r>
            <a:r>
              <a:rPr kumimoji="1" lang="ja-JP" altLang="en-US" dirty="0" smtClean="0"/>
              <a:t>と同一のサーバーホスト上にインストールし、共存動作させる。</a:t>
            </a:r>
            <a:endParaRPr kumimoji="1" lang="ja-JP" altLang="en-US" dirty="0"/>
          </a:p>
        </p:txBody>
      </p:sp>
    </p:spTree>
    <p:extLst>
      <p:ext uri="{BB962C8B-B14F-4D97-AF65-F5344CB8AC3E}">
        <p14:creationId xmlns:p14="http://schemas.microsoft.com/office/powerpoint/2010/main" val="379189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a:t>
            </a:r>
            <a:r>
              <a:rPr lang="en-US" altLang="ja-JP" sz="3200" dirty="0" smtClean="0"/>
              <a:t>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r>
              <a:rPr lang="ja-JP" altLang="en-US" sz="1600" dirty="0" smtClean="0"/>
              <a:t>。</a:t>
            </a:r>
            <a:endParaRPr lang="ja-JP" altLang="en-US" sz="1600" dirty="0"/>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506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smtClean="0"/>
          </a:p>
          <a:p>
            <a:pPr marL="514350" indent="-514350">
              <a:buFont typeface="+mj-lt"/>
              <a:buAutoNum type="arabicPeriod"/>
            </a:pPr>
            <a:r>
              <a:rPr kumimoji="1" lang="ja-JP" altLang="en-US" sz="2400" dirty="0" smtClean="0"/>
              <a:t>本ソフトウェア</a:t>
            </a:r>
            <a:r>
              <a:rPr kumimoji="1" lang="ja-JP" altLang="en-US" sz="2400" dirty="0" smtClean="0"/>
              <a:t>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smtClean="0"/>
              <a:t>「</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サーバー」は、第 </a:t>
            </a:r>
            <a:r>
              <a:rPr lang="en-US" altLang="ja-JP" dirty="0" smtClean="0"/>
              <a:t>3 </a:t>
            </a:r>
            <a:r>
              <a:rPr lang="ja-JP" altLang="en-US" dirty="0" smtClean="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3B-2.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サーバー」に必要な </a:t>
            </a:r>
            <a:r>
              <a:rPr lang="en-US" altLang="ja-JP" sz="2400" dirty="0" smtClean="0"/>
              <a:t>.NET 5 SDK </a:t>
            </a:r>
            <a:r>
              <a:rPr lang="ja-JP" altLang="en-US" sz="2400" dirty="0" smtClean="0"/>
              <a:t>のインストール </a:t>
            </a:r>
            <a:r>
              <a:rPr lang="en-US" altLang="ja-JP" sz="2400" dirty="0" smtClean="0"/>
              <a:t>(</a:t>
            </a:r>
            <a:r>
              <a:rPr lang="ja-JP" altLang="en-US" sz="2400" dirty="0" smtClean="0"/>
              <a:t>準備</a:t>
            </a:r>
            <a:r>
              <a:rPr lang="en-US" altLang="ja-JP" sz="2400" dirty="0" smtClean="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258170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09166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サーバー」プロセスは、最初にユーザーの </a:t>
            </a:r>
            <a:r>
              <a:rPr lang="en-US" altLang="ja-JP" sz="1050" dirty="0" smtClean="0"/>
              <a:t>Web </a:t>
            </a:r>
            <a:r>
              <a:rPr lang="ja-JP" altLang="en-US" sz="1050" dirty="0" smtClean="0"/>
              <a:t>ブラウザが中継ゲートウェイ </a:t>
            </a:r>
            <a:r>
              <a:rPr lang="en-US" altLang="ja-JP" sz="1050" dirty="0" smtClean="0"/>
              <a:t>(</a:t>
            </a:r>
            <a:r>
              <a:rPr lang="ja-JP" altLang="en-US" sz="1050" dirty="0" smtClean="0"/>
              <a:t>スタンドアロン版</a:t>
            </a:r>
            <a:r>
              <a:rPr lang="en-US" altLang="ja-JP" sz="1050" dirty="0" smtClean="0"/>
              <a:t>) </a:t>
            </a:r>
            <a:r>
              <a:rPr lang="ja-JP" altLang="en-US" sz="1050" dirty="0" smtClean="0"/>
              <a:t>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サーバープロセスは無関係となる。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サーバープロセス自体はそのセッションを保持しないので、スケーラビリティに優れている。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smtClean="0"/>
              <a:t>中継ゲートウェイ</a:t>
            </a:r>
            <a:endParaRPr kumimoji="1" lang="en-US" altLang="ja-JP" sz="1400" dirty="0" smtClean="0"/>
          </a:p>
          <a:p>
            <a:r>
              <a:rPr kumimoji="1" lang="ja-JP" altLang="en-US" sz="1400" dirty="0" smtClean="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smtClean="0"/>
              <a:t>スタンドアロン版の図</a:t>
            </a:r>
            <a:endParaRPr kumimoji="1" lang="ja-JP" altLang="en-US" b="1"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ja-JP" altLang="en-US" sz="1400" dirty="0" smtClean="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smtClean="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smtClean="0"/>
              <a:t>Web </a:t>
            </a:r>
            <a:r>
              <a:rPr kumimoji="1" lang="ja-JP" altLang="en-US" sz="900" b="1" dirty="0" smtClean="0"/>
              <a:t>サーバープロセスは </a:t>
            </a:r>
            <a:r>
              <a:rPr kumimoji="1" lang="en-US" altLang="ja-JP" sz="900" b="1" dirty="0" smtClean="0"/>
              <a:t>TCP 7002 (HTTPS </a:t>
            </a:r>
            <a:r>
              <a:rPr kumimoji="1" lang="ja-JP" altLang="en-US" sz="900" b="1" dirty="0" smtClean="0"/>
              <a:t>の、</a:t>
            </a:r>
            <a:r>
              <a:rPr kumimoji="1" lang="en-US" altLang="ja-JP" sz="900" b="1" dirty="0" smtClean="0"/>
              <a:t>443 </a:t>
            </a:r>
            <a:r>
              <a:rPr kumimoji="1" lang="ja-JP" altLang="en-US" sz="900" b="1" dirty="0" smtClean="0"/>
              <a:t>とは異なるポート</a:t>
            </a:r>
            <a:r>
              <a:rPr kumimoji="1" lang="en-US" altLang="ja-JP" sz="900" b="1" dirty="0" smtClean="0"/>
              <a:t>) </a:t>
            </a:r>
            <a:r>
              <a:rPr kumimoji="1" lang="ja-JP" altLang="en-US" sz="900" b="1" dirty="0" smtClean="0"/>
              <a:t>で動作しているが、ユーザーは、中継ゲートウェイの </a:t>
            </a:r>
            <a:r>
              <a:rPr kumimoji="1" lang="en-US" altLang="ja-JP" sz="900" b="1" dirty="0" smtClean="0"/>
              <a:t>TCP 443 (HTTPS) </a:t>
            </a:r>
            <a:r>
              <a:rPr kumimoji="1" lang="ja-JP" altLang="en-US" sz="900" b="1" dirty="0" smtClean="0"/>
              <a:t>に </a:t>
            </a:r>
            <a:r>
              <a:rPr kumimoji="1" lang="en-US" altLang="ja-JP" sz="900" b="1" dirty="0" smtClean="0"/>
              <a:t>Web </a:t>
            </a:r>
            <a:r>
              <a:rPr kumimoji="1" lang="ja-JP" altLang="en-US" sz="900" b="1" dirty="0" smtClean="0"/>
              <a:t>ブラウザでアクセスすればよい。この場合、中継ゲートウェイは、</a:t>
            </a:r>
            <a:r>
              <a:rPr lang="en-US" altLang="ja-JP" sz="900" b="1" dirty="0" smtClean="0"/>
              <a:t>localhost </a:t>
            </a:r>
            <a:r>
              <a:rPr lang="ja-JP" altLang="en-US" sz="900" b="1" dirty="0" smtClean="0"/>
              <a:t>上で動作している </a:t>
            </a:r>
            <a:r>
              <a:rPr lang="en-US" altLang="ja-JP" sz="900" b="1" dirty="0" smtClean="0"/>
              <a:t>TCP 7002 (HTTPS) </a:t>
            </a:r>
            <a:r>
              <a:rPr lang="ja-JP" altLang="en-US" sz="900" b="1" dirty="0" smtClean="0"/>
              <a:t>に、内蔵 </a:t>
            </a:r>
            <a:r>
              <a:rPr lang="en-US" altLang="ja-JP" sz="900" b="1" dirty="0" smtClean="0"/>
              <a:t>HTTPS </a:t>
            </a:r>
            <a:r>
              <a:rPr lang="ja-JP" altLang="en-US" sz="900" b="1" dirty="0" smtClean="0"/>
              <a:t>リバースプロキシ機能でリクエストをフォワードする。したがって、ユーザーからみると、中継ゲートウェイがインターネットに対して公開するポートは、</a:t>
            </a:r>
            <a:r>
              <a:rPr lang="en-US" altLang="ja-JP" sz="900" b="1" dirty="0" smtClean="0"/>
              <a:t>TCP 443 </a:t>
            </a:r>
            <a:r>
              <a:rPr lang="ja-JP" altLang="en-US" sz="900" b="1" dirty="0" smtClean="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"https</a:t>
            </a:r>
            <a:r>
              <a:rPr lang="en-US" altLang="ja-JP" sz="1400" b="1" dirty="0">
                <a:solidFill>
                  <a:srgbClr val="FFFF00"/>
                </a:solidFill>
                <a:latin typeface="Consolas" panose="020B0609020204030204" pitchFamily="49" charset="0"/>
              </a:rPr>
              <a:t>://127.0.0.1/thingate</a:t>
            </a:r>
            <a:r>
              <a:rPr lang="en-US" altLang="ja-JP" sz="1400" b="1" dirty="0" smtClean="0">
                <a:solidFill>
                  <a:srgbClr val="FFFF00"/>
                </a:solidFill>
                <a:latin typeface="Consolas" panose="020B0609020204030204" pitchFamily="49" charset="0"/>
              </a:rPr>
              <a:t>/"</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https</a:t>
            </a:r>
            <a:r>
              <a:rPr lang="en-US" altLang="ja-JP" sz="1200" dirty="0"/>
              <a:t>://127.0.0.1/thingate</a:t>
            </a:r>
            <a:r>
              <a:rPr lang="en-US" altLang="ja-JP" sz="1200" dirty="0" smtClean="0"/>
              <a:t>/</a:t>
            </a:r>
            <a:r>
              <a:rPr lang="ja-JP" altLang="en-US" sz="1200" dirty="0" smtClean="0"/>
              <a:t>」</a:t>
            </a:r>
            <a:r>
              <a:rPr lang="en-US" altLang="ja-JP" sz="1200" dirty="0" smtClean="0"/>
              <a:t> </a:t>
            </a:r>
            <a:r>
              <a:rPr lang="ja-JP" altLang="en-US" sz="1200" dirty="0" smtClean="0"/>
              <a:t>という指示は、「</a:t>
            </a:r>
            <a:r>
              <a:rPr lang="en-US" altLang="ja-JP" sz="1200" dirty="0" smtClean="0"/>
              <a:t>127.0.0.1</a:t>
            </a:r>
            <a:r>
              <a:rPr lang="ja-JP" altLang="en-US" sz="1200" dirty="0" smtClean="0"/>
              <a:t>」 </a:t>
            </a:r>
            <a:r>
              <a:rPr lang="en-US" altLang="ja-JP" sz="1200" dirty="0" smtClean="0"/>
              <a:t>(= localhost, </a:t>
            </a:r>
            <a:r>
              <a:rPr lang="ja-JP" altLang="en-US" sz="1200" dirty="0" smtClean="0"/>
              <a:t>そのサーバー自身</a:t>
            </a:r>
            <a:r>
              <a:rPr lang="en-US" altLang="ja-JP" sz="1200" dirty="0" smtClean="0"/>
              <a:t>) </a:t>
            </a:r>
            <a:r>
              <a:rPr lang="ja-JP" altLang="en-US" sz="1200" dirty="0" smtClean="0"/>
              <a:t>で動作している </a:t>
            </a:r>
            <a:r>
              <a:rPr lang="en-US" altLang="ja-JP" sz="1200" dirty="0" smtClean="0"/>
              <a:t>TCP </a:t>
            </a:r>
            <a:r>
              <a:rPr lang="ja-JP" altLang="en-US" sz="1200" dirty="0" smtClean="0"/>
              <a:t>ポート </a:t>
            </a:r>
            <a:r>
              <a:rPr lang="en-US" altLang="ja-JP" sz="1200" dirty="0" smtClean="0"/>
              <a:t>443 (https </a:t>
            </a:r>
            <a:r>
              <a:rPr lang="ja-JP" altLang="en-US" sz="1200" dirty="0" smtClean="0"/>
              <a:t>のデフォルト</a:t>
            </a:r>
            <a:r>
              <a:rPr lang="en-US" altLang="ja-JP" sz="1200" dirty="0" smtClean="0"/>
              <a:t>) </a:t>
            </a:r>
            <a:r>
              <a:rPr lang="ja-JP" altLang="en-US" sz="1200" dirty="0" smtClean="0"/>
              <a:t>における中継ゲートウェイプログラムと連携して動作せよ、という意味である。これにより、第 </a:t>
            </a:r>
            <a:r>
              <a:rPr lang="en-US" altLang="ja-JP" sz="1200" dirty="0" smtClean="0"/>
              <a:t>3 </a:t>
            </a:r>
            <a:r>
              <a:rPr lang="ja-JP" altLang="en-US" sz="1200" dirty="0" smtClean="0"/>
              <a:t>章で構築した中継ゲートウェイと連携して、</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サーバーが動作するようになるのである。</a:t>
            </a:r>
            <a:endParaRPr lang="ja-JP" altLang="en-US" sz="1200" dirty="0"/>
          </a:p>
        </p:txBody>
      </p:sp>
    </p:spTree>
    <p:extLst>
      <p:ext uri="{BB962C8B-B14F-4D97-AF65-F5344CB8AC3E}">
        <p14:creationId xmlns:p14="http://schemas.microsoft.com/office/powerpoint/2010/main" val="216874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1498059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95679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smtClean="0"/>
              <a:t>. SSH </a:t>
            </a:r>
            <a:r>
              <a:rPr kumimoji="1" lang="ja-JP" altLang="en-US" dirty="0" smtClean="0"/>
              <a:t>コンソール上で、</a:t>
            </a:r>
            <a:r>
              <a:rPr lang="en-US" altLang="ja-JP" dirty="0"/>
              <a:t>5</a:t>
            </a:r>
            <a:r>
              <a:rPr kumimoji="1" lang="en-US" altLang="ja-JP" dirty="0" smtClean="0"/>
              <a:t>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8. 7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22167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smtClean="0"/>
              <a:t>1. </a:t>
            </a:r>
            <a:r>
              <a:rPr kumimoji="1" lang="ja-JP" altLang="en-US" sz="8800" dirty="0" smtClean="0"/>
              <a:t>はじめに</a:t>
            </a:r>
            <a:endParaRPr kumimoji="1" lang="ja-JP" altLang="en-US" sz="8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ja-JP" altLang="en-US" dirty="0" smtClean="0"/>
              <a:t>後の解説手順</a:t>
            </a:r>
            <a:r>
              <a:rPr lang="ja-JP" altLang="en-US" dirty="0" smtClean="0"/>
              <a:t>「</a:t>
            </a:r>
            <a:r>
              <a:rPr lang="en-US" altLang="ja-JP" dirty="0"/>
              <a:t>5-9. </a:t>
            </a:r>
            <a:r>
              <a:rPr lang="ja-JP" altLang="en-US" dirty="0"/>
              <a:t>中継ゲートウェイのプロセスの自動起動方法」に</a:t>
            </a:r>
            <a:r>
              <a:rPr lang="ja-JP" altLang="en-US" dirty="0" smtClean="0"/>
              <a:t>より、中継ゲートウェイのプロセスが自動起動するように設定された後に、</a:t>
            </a:r>
            <a:r>
              <a:rPr kumimoji="1" lang="ja-JP" altLang="en-US" dirty="0" smtClean="0"/>
              <a:t/>
            </a:r>
            <a:br>
              <a:rPr kumimoji="1" lang="ja-JP" altLang="en-US" dirty="0" smtClean="0"/>
            </a:br>
            <a:endParaRPr kumimoji="1" lang="ja-JP" altLang="en-US" dirty="0" smtClean="0"/>
          </a:p>
          <a:p>
            <a:r>
              <a:rPr kumimoji="1" lang="en-US" altLang="ja-JP" dirty="0" smtClean="0"/>
              <a:t>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en-US" altLang="ja-JP" dirty="0" smtClean="0"/>
          </a:p>
          <a:p>
            <a:endParaRPr lang="en-US" altLang="ja-JP" dirty="0"/>
          </a:p>
          <a:p>
            <a:r>
              <a:rPr lang="ja-JP" altLang="en-US" dirty="0" smtClean="0"/>
              <a:t>★ 注意事項</a:t>
            </a:r>
            <a:endParaRPr lang="en-US" altLang="ja-JP" dirty="0" smtClean="0"/>
          </a:p>
          <a:p>
            <a:endParaRPr lang="en-US" altLang="ja-JP" dirty="0"/>
          </a:p>
          <a:p>
            <a:r>
              <a:rPr lang="ja-JP" altLang="en-US" dirty="0" smtClean="0"/>
              <a:t>スタンドアロン版において</a:t>
            </a:r>
            <a:r>
              <a:rPr lang="ja-JP" altLang="en-US" dirty="0"/>
              <a:t>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a:t>
            </a:r>
            <a:r>
              <a:rPr lang="ja-JP" altLang="en-US" dirty="0" smtClean="0"/>
              <a:t>方法」により </a:t>
            </a:r>
            <a:r>
              <a:rPr lang="en-US" altLang="ja-JP" dirty="0" err="1" smtClean="0"/>
              <a:t>thingate</a:t>
            </a:r>
            <a:r>
              <a:rPr lang="en-US" altLang="ja-JP" dirty="0" smtClean="0"/>
              <a:t> </a:t>
            </a:r>
            <a:r>
              <a:rPr lang="ja-JP" altLang="en-US" dirty="0" smtClean="0"/>
              <a:t>プロセスが自動起動していなければ、上記の </a:t>
            </a:r>
            <a:r>
              <a:rPr lang="en-US" altLang="ja-JP" dirty="0" smtClean="0"/>
              <a:t>https:// </a:t>
            </a:r>
            <a:r>
              <a:rPr lang="ja-JP" altLang="en-US" dirty="0" smtClean="0"/>
              <a:t>のアクセスには失敗する。</a:t>
            </a:r>
            <a:endParaRPr lang="ja-JP" altLang="en-US" dirty="0"/>
          </a:p>
        </p:txBody>
      </p:sp>
    </p:spTree>
    <p:extLst>
      <p:ext uri="{BB962C8B-B14F-4D97-AF65-F5344CB8AC3E}">
        <p14:creationId xmlns:p14="http://schemas.microsoft.com/office/powerpoint/2010/main" val="20111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3B-5.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smtClean="0"/>
              <a:t>4.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端末にインストールされ、本中継ゲートウェイに接続されていなければならない。</a:t>
            </a:r>
            <a:endParaRPr lang="en-US" altLang="ja-JP" sz="1600" dirty="0" smtClean="0"/>
          </a:p>
          <a:p>
            <a:r>
              <a:rPr kumimoji="1" lang="ja-JP" altLang="en-US" sz="1600" dirty="0" smtClean="0"/>
              <a:t>そこで、一旦第 </a:t>
            </a:r>
            <a:r>
              <a:rPr kumimoji="1" lang="en-US" altLang="ja-JP" sz="1600" dirty="0" smtClean="0"/>
              <a:t>4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4.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4-2.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通常版 </a:t>
            </a:r>
            <a:r>
              <a:rPr kumimoji="1" lang="en-US" altLang="ja-JP" sz="3200" b="1" dirty="0" smtClean="0"/>
              <a:t>(2020.4 </a:t>
            </a:r>
            <a:r>
              <a:rPr kumimoji="1" lang="ja-JP" altLang="en-US" sz="3200" b="1" dirty="0" smtClean="0"/>
              <a:t>～</a:t>
            </a:r>
            <a:r>
              <a:rPr kumimoji="1" lang="en-US" altLang="ja-JP" sz="3200" b="1" dirty="0" smtClean="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a:t>3-5. </a:t>
            </a:r>
            <a:r>
              <a:rPr lang="ja-JP" altLang="en-US" sz="2000" dirty="0"/>
              <a:t>中継ゲートウェイシステム起動後の稼働</a:t>
            </a:r>
            <a:r>
              <a:rPr lang="ja-JP" altLang="en-US" sz="2000" dirty="0" smtClean="0"/>
              <a:t>チェック」の </a:t>
            </a:r>
            <a:r>
              <a:rPr lang="en-US" altLang="ja-JP" sz="2000" dirty="0" smtClean="0"/>
              <a:t>URL </a:t>
            </a:r>
            <a:r>
              <a:rPr lang="ja-JP" altLang="en-US" sz="2000" dirty="0" smtClean="0"/>
              <a:t>と同じ文字列に置き換える。</a:t>
            </a:r>
            <a:endParaRPr lang="en-US" altLang="ja-JP" sz="2000" dirty="0" smtClean="0"/>
          </a:p>
          <a:p>
            <a:pPr marL="457200" indent="-457200">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4-4. </a:t>
            </a:r>
            <a:r>
              <a:rPr kumimoji="1" lang="ja-JP" altLang="en-US" dirty="0" smtClean="0"/>
              <a:t>中継ゲートウェイの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4-5.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smtClean="0"/>
              <a:t>ビルドされたインストーラを、任意の端末にインストールし、構築し稼働している中継ゲートウェイを経由してテレワーク通信が可能となっていることを確認する。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4-6</a:t>
            </a:r>
            <a:r>
              <a:rPr lang="en-US" altLang="ja-JP" sz="2800" dirty="0"/>
              <a:t>.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4-7</a:t>
            </a:r>
            <a:r>
              <a:rPr kumimoji="1" lang="en-US" altLang="ja-JP" sz="2800" dirty="0" smtClean="0"/>
              <a:t>.</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5. </a:t>
            </a:r>
            <a:r>
              <a:rPr kumimoji="1" lang="ja-JP" altLang="en-US" sz="6600" dirty="0" smtClean="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a:t>
            </a:r>
            <a:r>
              <a:rPr lang="ja-JP" altLang="en-US" sz="2400" dirty="0" smtClean="0"/>
              <a:t>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5-3. </a:t>
            </a:r>
            <a:r>
              <a:rPr kumimoji="1" lang="ja-JP" altLang="en-US" sz="3600" dirty="0" smtClean="0"/>
              <a:t>ゲートウェイに登録済みのサーバー一覧の管理</a:t>
            </a:r>
            <a:endParaRPr kumimoji="1" lang="ja-JP" altLang="en-US" sz="3600" dirty="0"/>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中継ゲートウェイに登録されているサーバーの一覧は、以下のデータベースファイルに保存されている。</a:t>
            </a:r>
            <a:endParaRPr lang="en-US" altLang="ja-JP" dirty="0" smtClean="0"/>
          </a:p>
          <a:p>
            <a:r>
              <a:rPr lang="ja-JP" altLang="en-US" dirty="0" smtClean="0"/>
              <a:t>データベースはテキスト形式であり、</a:t>
            </a:r>
            <a:r>
              <a:rPr lang="en-US" altLang="ja-JP" dirty="0" smtClean="0"/>
              <a:t>cat </a:t>
            </a:r>
            <a:r>
              <a:rPr lang="ja-JP" altLang="en-US" dirty="0" smtClean="0"/>
              <a:t>コマンドで、内容を表示することができる。</a:t>
            </a:r>
            <a:endParaRPr lang="ja-JP" altLang="en-US" dirty="0"/>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smtClean="0"/>
              <a:t>thingate</a:t>
            </a:r>
            <a:r>
              <a:rPr kumimoji="1" lang="en-US" altLang="ja-JP" sz="1400" dirty="0" smtClean="0"/>
              <a:t> </a:t>
            </a:r>
            <a:r>
              <a:rPr kumimoji="1" lang="ja-JP" altLang="en-US" sz="1400" dirty="0" smtClean="0"/>
              <a:t>デーモンプロセスを停止中は、データベース </a:t>
            </a:r>
            <a:r>
              <a:rPr kumimoji="1" lang="en-US" altLang="ja-JP" sz="1400" dirty="0" smtClean="0"/>
              <a:t>(</a:t>
            </a:r>
            <a:r>
              <a:rPr kumimoji="1" lang="en-US" altLang="ja-JP" sz="1400" dirty="0" err="1" smtClean="0"/>
              <a:t>config</a:t>
            </a:r>
            <a:r>
              <a:rPr kumimoji="1" lang="en-US" altLang="ja-JP" sz="1400" dirty="0" smtClean="0"/>
              <a:t> </a:t>
            </a:r>
            <a:r>
              <a:rPr kumimoji="1" lang="ja-JP" altLang="en-US" sz="1400" dirty="0" smtClean="0"/>
              <a:t>ファイルの内容</a:t>
            </a:r>
            <a:r>
              <a:rPr kumimoji="1" lang="en-US" altLang="ja-JP" sz="1400" dirty="0" smtClean="0"/>
              <a:t>) </a:t>
            </a:r>
            <a:r>
              <a:rPr kumimoji="1" lang="ja-JP" altLang="en-US" sz="1400" dirty="0" smtClean="0"/>
              <a:t>をテキストエディタで書換えることができる。この方法により、コンピュータ </a:t>
            </a:r>
            <a:r>
              <a:rPr kumimoji="1" lang="en-US" altLang="ja-JP" sz="1400" dirty="0" smtClean="0"/>
              <a:t>ID </a:t>
            </a:r>
            <a:r>
              <a:rPr kumimoji="1" lang="ja-JP" altLang="en-US" sz="1400" dirty="0" smtClean="0"/>
              <a:t>を強制的に変更したり、登録を削除したりすることも可能である。</a:t>
            </a:r>
            <a:endParaRPr kumimoji="1" lang="en-US" altLang="ja-JP" sz="1400" dirty="0" smtClean="0"/>
          </a:p>
          <a:p>
            <a:pPr marL="285750" indent="-285750">
              <a:buFont typeface="Arial" panose="020B0604020202020204" pitchFamily="34" charset="0"/>
              <a:buChar char="•"/>
            </a:pPr>
            <a:r>
              <a:rPr lang="en-US" altLang="ja-JP" sz="1400" dirty="0" smtClean="0"/>
              <a:t>Date </a:t>
            </a:r>
            <a:r>
              <a:rPr lang="ja-JP" altLang="en-US" sz="1400" dirty="0" smtClean="0"/>
              <a:t>系の変数は、</a:t>
            </a:r>
            <a:r>
              <a:rPr lang="en-US" altLang="ja-JP" sz="1400" dirty="0" smtClean="0"/>
              <a:t>1970/01/01 09:00:00 (GMT) </a:t>
            </a:r>
            <a:r>
              <a:rPr lang="ja-JP" altLang="en-US" sz="1400" dirty="0" smtClean="0"/>
              <a:t>を </a:t>
            </a:r>
            <a:r>
              <a:rPr lang="en-US" altLang="ja-JP" sz="1400" dirty="0" smtClean="0"/>
              <a:t>0 </a:t>
            </a:r>
            <a:r>
              <a:rPr lang="ja-JP" altLang="en-US" sz="1400" dirty="0" smtClean="0"/>
              <a:t>としてミリ秒単位で増加する </a:t>
            </a:r>
            <a:r>
              <a:rPr lang="en-US" altLang="ja-JP" sz="1400" dirty="0" smtClean="0"/>
              <a:t>64 bit </a:t>
            </a:r>
            <a:r>
              <a:rPr lang="ja-JP" altLang="en-US" sz="1400" dirty="0" smtClean="0"/>
              <a:t>整数である。</a:t>
            </a:r>
            <a:r>
              <a:rPr lang="en-US" altLang="ja-JP" sz="1400" dirty="0" smtClean="0"/>
              <a:t/>
            </a:r>
            <a:br>
              <a:rPr lang="en-US" altLang="ja-JP" sz="1400" dirty="0" smtClean="0"/>
            </a:br>
            <a:r>
              <a:rPr lang="en-US" altLang="ja-JP" sz="1400" dirty="0" smtClean="0"/>
              <a:t>(JST </a:t>
            </a:r>
            <a:r>
              <a:rPr lang="ja-JP" altLang="en-US" sz="1400" dirty="0" smtClean="0"/>
              <a:t>ではないので注意</a:t>
            </a:r>
            <a:r>
              <a:rPr lang="en-US" altLang="ja-JP" sz="1400" dirty="0" smtClean="0"/>
              <a:t>)</a:t>
            </a:r>
          </a:p>
          <a:p>
            <a:pPr marL="285750" indent="-285750">
              <a:buFont typeface="Arial" panose="020B0604020202020204" pitchFamily="34" charset="0"/>
              <a:buChar char="•"/>
            </a:pPr>
            <a:r>
              <a:rPr kumimoji="1" lang="ja-JP" altLang="en-US" sz="1400" dirty="0" smtClean="0"/>
              <a:t>その他の変数の意味は、</a:t>
            </a:r>
            <a:r>
              <a:rPr lang="en-US" altLang="ja-JP" sz="1400" dirty="0"/>
              <a:t/>
            </a:r>
            <a:br>
              <a:rPr lang="en-US" altLang="ja-JP" sz="1400" dirty="0"/>
            </a:br>
            <a:r>
              <a:rPr lang="en-US" altLang="ja-JP" sz="1400" dirty="0"/>
              <a:t>https://</a:t>
            </a:r>
            <a:r>
              <a:rPr lang="en-US" altLang="ja-JP" sz="1400" dirty="0" smtClean="0"/>
              <a:t>github.com/IPA-CyberLab/IPA-DN-Ultra/blob/7de9d485817536826a2dab4f7edf9c98bd41d2b7/src/Cedar/WtGate.h#L179</a:t>
            </a:r>
            <a:br>
              <a:rPr lang="en-US" altLang="ja-JP" sz="1400" dirty="0" smtClean="0"/>
            </a:br>
            <a:r>
              <a:rPr lang="ja-JP" altLang="en-US" sz="1400" dirty="0" smtClean="0"/>
              <a:t>の </a:t>
            </a:r>
            <a:r>
              <a:rPr lang="en-US" altLang="ja-JP" sz="1400" dirty="0" smtClean="0"/>
              <a:t>WG_MACHINE </a:t>
            </a:r>
            <a:r>
              <a:rPr lang="ja-JP" altLang="en-US" sz="1400" dirty="0" smtClean="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5-4. </a:t>
            </a:r>
            <a:r>
              <a:rPr kumimoji="1" lang="ja-JP" altLang="en-US" sz="2800" dirty="0" smtClean="0"/>
              <a:t>ゲートウェイに現在接続しているサーバーセッション一覧の表示</a:t>
            </a:r>
            <a:endParaRPr kumimoji="1" lang="ja-JP" altLang="en-US" sz="2800" dirty="0"/>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smtClean="0"/>
              <a:t>実行例</a:t>
            </a:r>
            <a:endParaRPr kumimoji="1" lang="ja-JP" altLang="en-US" dirty="0"/>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smtClean="0"/>
              <a:t>意味</a:t>
            </a:r>
            <a:endParaRPr kumimoji="1" lang="en-US" altLang="ja-JP" dirty="0" smtClean="0"/>
          </a:p>
          <a:p>
            <a:pPr marL="285750" indent="-285750">
              <a:buFont typeface="Arial" panose="020B0604020202020204" pitchFamily="34" charset="0"/>
              <a:buChar char="•"/>
            </a:pPr>
            <a:r>
              <a:rPr lang="en-US" altLang="ja-JP" dirty="0" err="1" smtClean="0"/>
              <a:t>EstablishedDateTime</a:t>
            </a:r>
            <a:r>
              <a:rPr lang="en-US" altLang="ja-JP" dirty="0" smtClean="0"/>
              <a:t>: </a:t>
            </a:r>
            <a:r>
              <a:rPr lang="ja-JP" altLang="en-US" dirty="0" smtClean="0"/>
              <a:t>接続確立日時。</a:t>
            </a:r>
            <a:r>
              <a:rPr lang="en-US" altLang="ja-JP" dirty="0" smtClean="0"/>
              <a:t/>
            </a:r>
            <a:br>
              <a:rPr lang="en-US" altLang="ja-JP" dirty="0" smtClean="0"/>
            </a:br>
            <a:r>
              <a:rPr lang="en-US" altLang="ja-JP" dirty="0" smtClean="0"/>
              <a:t>(</a:t>
            </a:r>
            <a:r>
              <a:rPr lang="ja-JP" altLang="en-US" dirty="0" smtClean="0"/>
              <a:t>数値の意味は </a:t>
            </a:r>
            <a:r>
              <a:rPr lang="en-US" altLang="ja-JP" dirty="0" smtClean="0"/>
              <a:t>5-3</a:t>
            </a:r>
            <a:r>
              <a:rPr lang="ja-JP" altLang="en-US" dirty="0" smtClean="0"/>
              <a:t> を参照のこと</a:t>
            </a:r>
            <a:r>
              <a:rPr lang="en-US" altLang="ja-JP" dirty="0" smtClean="0"/>
              <a:t>)</a:t>
            </a:r>
          </a:p>
          <a:p>
            <a:pPr marL="285750" indent="-285750">
              <a:buFont typeface="Arial" panose="020B0604020202020204" pitchFamily="34" charset="0"/>
              <a:buChar char="•"/>
            </a:pPr>
            <a:r>
              <a:rPr kumimoji="1" lang="en-US" altLang="ja-JP" dirty="0" smtClean="0"/>
              <a:t>Hostname: </a:t>
            </a:r>
            <a:r>
              <a:rPr kumimoji="1" lang="ja-JP" altLang="en-US" dirty="0" smtClean="0"/>
              <a:t>接続元ホスト </a:t>
            </a:r>
            <a:r>
              <a:rPr kumimoji="1" lang="en-US" altLang="ja-JP" dirty="0" smtClean="0"/>
              <a:t>FQDN</a:t>
            </a:r>
          </a:p>
          <a:p>
            <a:pPr marL="285750" indent="-285750">
              <a:buFont typeface="Arial" panose="020B0604020202020204" pitchFamily="34" charset="0"/>
              <a:buChar char="•"/>
            </a:pPr>
            <a:r>
              <a:rPr lang="en-US" altLang="ja-JP" dirty="0" err="1" smtClean="0"/>
              <a:t>IpAddress</a:t>
            </a:r>
            <a:r>
              <a:rPr lang="en-US" altLang="ja-JP" dirty="0" smtClean="0"/>
              <a:t>: </a:t>
            </a:r>
            <a:r>
              <a:rPr lang="ja-JP" altLang="en-US" dirty="0" smtClean="0"/>
              <a:t>接続元ホスト </a:t>
            </a:r>
            <a:r>
              <a:rPr lang="en-US" altLang="ja-JP" dirty="0" smtClean="0"/>
              <a:t>IP </a:t>
            </a:r>
            <a:r>
              <a:rPr lang="ja-JP" altLang="en-US" dirty="0" smtClean="0"/>
              <a:t>アドレス</a:t>
            </a:r>
            <a:endParaRPr lang="en-US" altLang="ja-JP" dirty="0" smtClean="0"/>
          </a:p>
          <a:p>
            <a:pPr marL="285750" indent="-285750">
              <a:buFont typeface="Arial" panose="020B0604020202020204" pitchFamily="34" charset="0"/>
              <a:buChar char="•"/>
            </a:pPr>
            <a:r>
              <a:rPr kumimoji="1" lang="en-US" altLang="ja-JP" dirty="0" err="1" smtClean="0"/>
              <a:t>Msid</a:t>
            </a:r>
            <a:r>
              <a:rPr kumimoji="1" lang="en-US" altLang="ja-JP" dirty="0" smtClean="0"/>
              <a:t>: </a:t>
            </a:r>
            <a:r>
              <a:rPr kumimoji="1" lang="ja-JP" altLang="en-US" dirty="0" smtClean="0"/>
              <a:t>固有 </a:t>
            </a:r>
            <a:r>
              <a:rPr kumimoji="1" lang="en-US" altLang="ja-JP" dirty="0" smtClean="0"/>
              <a:t>ID (MSID-DESK-</a:t>
            </a:r>
            <a:r>
              <a:rPr kumimoji="1" lang="ja-JP" altLang="en-US" dirty="0" smtClean="0"/>
              <a:t>固有</a:t>
            </a:r>
            <a:r>
              <a:rPr kumimoji="1" lang="en-US" altLang="ja-JP" dirty="0" smtClean="0"/>
              <a:t>ID)</a:t>
            </a:r>
          </a:p>
          <a:p>
            <a:pPr marL="285750" indent="-285750">
              <a:buFont typeface="Arial" panose="020B0604020202020204" pitchFamily="34" charset="0"/>
              <a:buChar char="•"/>
            </a:pPr>
            <a:r>
              <a:rPr kumimoji="1" lang="en-US" altLang="ja-JP" dirty="0" err="1" smtClean="0"/>
              <a:t>NumClients</a:t>
            </a:r>
            <a:r>
              <a:rPr kumimoji="1" lang="en-US" altLang="ja-JP" dirty="0" smtClean="0"/>
              <a:t>: </a:t>
            </a:r>
            <a:r>
              <a:rPr kumimoji="1" lang="ja-JP" altLang="en-US" dirty="0" smtClean="0"/>
              <a:t>現在接続中のクライアント数</a:t>
            </a:r>
            <a:endParaRPr kumimoji="1" lang="en-US" altLang="ja-JP" dirty="0" smtClean="0"/>
          </a:p>
          <a:p>
            <a:pPr marL="285750" indent="-285750">
              <a:buFont typeface="Arial" panose="020B0604020202020204" pitchFamily="34" charset="0"/>
              <a:buChar char="•"/>
            </a:pPr>
            <a:r>
              <a:rPr lang="en-US" altLang="ja-JP" dirty="0" smtClean="0"/>
              <a:t>ServerMask64: </a:t>
            </a:r>
            <a:r>
              <a:rPr lang="ja-JP" altLang="en-US" dirty="0" smtClean="0"/>
              <a:t>サーバー情報を示すビットマスク</a:t>
            </a:r>
            <a:endParaRPr lang="en-US" altLang="ja-JP" dirty="0" smtClean="0"/>
          </a:p>
          <a:p>
            <a:pPr marL="285750" indent="-285750">
              <a:buFont typeface="Arial" panose="020B0604020202020204" pitchFamily="34" charset="0"/>
              <a:buChar char="•"/>
            </a:pPr>
            <a:r>
              <a:rPr kumimoji="1" lang="en-US" altLang="ja-JP" dirty="0" err="1" smtClean="0"/>
              <a:t>SessionId</a:t>
            </a:r>
            <a:r>
              <a:rPr kumimoji="1" lang="en-US" altLang="ja-JP" dirty="0" smtClean="0"/>
              <a:t>: </a:t>
            </a:r>
            <a:r>
              <a:rPr kumimoji="1" lang="ja-JP" altLang="en-US" dirty="0" smtClean="0"/>
              <a:t>セッション固有の乱数 </a:t>
            </a:r>
            <a:r>
              <a:rPr kumimoji="1" lang="en-US" altLang="ja-JP" dirty="0" smtClean="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smtClean="0"/>
              <a:t>ServerMask64 </a:t>
            </a:r>
            <a:r>
              <a:rPr kumimoji="1" lang="ja-JP" altLang="en-US" dirty="0" smtClean="0"/>
              <a:t>のビットフラグの一覧</a:t>
            </a:r>
            <a:r>
              <a:rPr kumimoji="1" lang="en-US" altLang="ja-JP" dirty="0" smtClean="0"/>
              <a:t>:</a:t>
            </a:r>
          </a:p>
          <a:p>
            <a:r>
              <a:rPr lang="en-US" altLang="ja-JP" dirty="0"/>
              <a:t>https://</a:t>
            </a:r>
            <a:r>
              <a:rPr lang="en-US" altLang="ja-JP" dirty="0" smtClean="0"/>
              <a:t>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同時接続可能。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smtClean="0"/>
              <a:t>「ハイパースケール版」</a:t>
            </a:r>
            <a:endParaRPr kumimoji="1" lang="en-US" altLang="ja-JP" sz="1600" b="1" dirty="0" smtClean="0"/>
          </a:p>
          <a:p>
            <a:r>
              <a:rPr kumimoji="1" lang="ja-JP" altLang="en-US" sz="1600" b="1" dirty="0" smtClean="0"/>
              <a:t>ドキュメントを参照。</a:t>
            </a:r>
            <a:endParaRPr kumimoji="1" lang="ja-JP" altLang="en-US" sz="1600" b="1" dirty="0"/>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5-5. </a:t>
            </a:r>
            <a:r>
              <a:rPr kumimoji="1" lang="ja-JP" altLang="en-US" dirty="0" smtClean="0"/>
              <a:t>ゲートウェイの </a:t>
            </a:r>
            <a:r>
              <a:rPr kumimoji="1" lang="en-US" altLang="ja-JP" dirty="0" smtClean="0"/>
              <a:t>Linux </a:t>
            </a:r>
            <a:r>
              <a:rPr kumimoji="1" lang="ja-JP" altLang="en-US" dirty="0" smtClean="0"/>
              <a:t>カーネルの推奨設定</a:t>
            </a:r>
            <a:endParaRPr kumimoji="1" lang="ja-JP" altLang="en-US"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smtClean="0"/>
              <a:t>中継ゲートウェイの </a:t>
            </a:r>
            <a:r>
              <a:rPr kumimoji="1" lang="en-US" altLang="ja-JP" sz="2400" dirty="0" smtClean="0"/>
              <a:t>bin </a:t>
            </a:r>
            <a:r>
              <a:rPr kumimoji="1" lang="ja-JP" altLang="en-US" sz="2400" dirty="0" smtClean="0"/>
              <a:t>ディレクトリにある </a:t>
            </a:r>
            <a:r>
              <a:rPr kumimoji="1" lang="en-US" altLang="ja-JP" sz="2400" dirty="0" smtClean="0"/>
              <a:t>“ThinGate.ini” </a:t>
            </a:r>
            <a:r>
              <a:rPr kumimoji="1" lang="ja-JP" altLang="en-US" sz="2400" dirty="0" smtClean="0"/>
              <a:t>ファイルを編集することで、中継ゲートウェイの動作を変更可能である。</a:t>
            </a:r>
            <a:r>
              <a:rPr kumimoji="1" lang="en-US" altLang="ja-JP" sz="2400" dirty="0" smtClean="0"/>
              <a:t>(</a:t>
            </a:r>
            <a:r>
              <a:rPr kumimoji="1" lang="ja-JP" altLang="en-US" sz="2400" dirty="0" smtClean="0"/>
              <a:t>いずれも「</a:t>
            </a:r>
            <a:r>
              <a:rPr kumimoji="1" lang="en-US" altLang="ja-JP" sz="2400" dirty="0" smtClean="0"/>
              <a:t>3-4</a:t>
            </a:r>
            <a:r>
              <a:rPr kumimoji="1" lang="ja-JP" altLang="en-US" sz="2400" dirty="0" smtClean="0"/>
              <a:t>」の手順でデーモン再起動が必要</a:t>
            </a:r>
            <a:r>
              <a:rPr kumimoji="1" lang="en-US" altLang="ja-JP" sz="2400" dirty="0" smtClean="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5-6.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smtClean="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a:t>
            </a:r>
            <a:r>
              <a:rPr lang="en-US" altLang="ja-JP" sz="1000" dirty="0" smtClean="0"/>
              <a:t>1</a:t>
            </a:r>
            <a:endParaRPr lang="en-US" altLang="ja-JP" sz="1000" dirty="0"/>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a:t>
            </a:r>
            <a:r>
              <a:rPr lang="en-US" altLang="ja-JP" sz="1000" dirty="0" smtClean="0"/>
              <a:t>1</a:t>
            </a:r>
            <a:endParaRPr lang="en-US" altLang="ja-JP" sz="1000" dirty="0"/>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r>
              <a:rPr lang="ja-JP" altLang="en-US" sz="1000" dirty="0" smtClean="0"/>
              <a:t>。</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smtClean="0"/>
              <a:t>OTP (</a:t>
            </a:r>
            <a:r>
              <a:rPr kumimoji="1" lang="ja-JP" altLang="en-US" sz="1600" dirty="0" smtClean="0"/>
              <a:t>ワンタイムパスワード</a:t>
            </a:r>
            <a:r>
              <a:rPr kumimoji="1" lang="en-US" altLang="ja-JP" sz="1600" dirty="0" smtClean="0"/>
              <a:t>) </a:t>
            </a:r>
            <a:r>
              <a:rPr kumimoji="1" lang="ja-JP" altLang="en-US" sz="1600" dirty="0" smtClean="0"/>
              <a:t>機能を利用する場合の、</a:t>
            </a:r>
            <a:r>
              <a:rPr kumimoji="1" lang="en-US" altLang="ja-JP" sz="1600" dirty="0" smtClean="0"/>
              <a:t>OTP </a:t>
            </a:r>
            <a:r>
              <a:rPr kumimoji="1" lang="ja-JP" altLang="en-US" sz="1600" dirty="0" smtClean="0"/>
              <a:t>をメール送信するために必要な </a:t>
            </a:r>
            <a:r>
              <a:rPr kumimoji="1" lang="en-US" altLang="ja-JP" sz="1600" dirty="0" smtClean="0"/>
              <a:t>SMTP </a:t>
            </a:r>
            <a:r>
              <a:rPr kumimoji="1" lang="ja-JP" altLang="en-US" sz="1600" dirty="0" smtClean="0"/>
              <a:t>サーバーの設定である。</a:t>
            </a:r>
            <a:r>
              <a:rPr lang="en-US" altLang="ja-JP" sz="1600" dirty="0" smtClean="0"/>
              <a:t>OTP </a:t>
            </a:r>
            <a:r>
              <a:rPr lang="ja-JP" altLang="en-US" sz="1600" dirty="0" smtClean="0"/>
              <a:t>を利用する場合は、</a:t>
            </a:r>
            <a:r>
              <a:rPr kumimoji="1" lang="ja-JP" altLang="en-US" sz="1600" dirty="0" smtClean="0"/>
              <a:t>必ず設定をすること。</a:t>
            </a:r>
            <a:endParaRPr lang="ja-JP" altLang="en-US" sz="1600" dirty="0" smtClean="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smtClean="0"/>
              <a:t>1 </a:t>
            </a:r>
            <a:r>
              <a:rPr kumimoji="1" lang="ja-JP" altLang="en-US" sz="1200" dirty="0" smtClean="0"/>
              <a:t>の場合、動作ログを </a:t>
            </a:r>
            <a:r>
              <a:rPr kumimoji="1" lang="en-US" altLang="ja-JP" sz="1200" dirty="0" smtClean="0"/>
              <a:t>"</a:t>
            </a:r>
            <a:r>
              <a:rPr kumimoji="1" lang="en-US" altLang="ja-JP" sz="1200" dirty="0" err="1" smtClean="0"/>
              <a:t>gate_log</a:t>
            </a:r>
            <a:r>
              <a:rPr kumimoji="1" lang="en-US" altLang="ja-JP" sz="1200" dirty="0" smtClean="0"/>
              <a:t>" </a:t>
            </a:r>
            <a:r>
              <a:rPr kumimoji="1" lang="ja-JP" altLang="en-US" sz="1200" dirty="0" smtClean="0"/>
              <a:t>というディレクトリ名で保存する。</a:t>
            </a:r>
            <a:r>
              <a:rPr kumimoji="1" lang="en-US" altLang="ja-JP" sz="1200" dirty="0" smtClean="0"/>
              <a:t>0 </a:t>
            </a:r>
            <a:r>
              <a:rPr kumimoji="1" lang="ja-JP" altLang="en-US" sz="1200" dirty="0" smtClean="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a:t>
            </a:r>
            <a:r>
              <a:rPr lang="ja-JP" altLang="en-US" dirty="0" smtClean="0"/>
              <a:t>設定 </a:t>
            </a:r>
            <a:r>
              <a:rPr lang="en-US" altLang="ja-JP" dirty="0" smtClean="0"/>
              <a:t>(</a:t>
            </a:r>
            <a:r>
              <a:rPr lang="ja-JP" altLang="en-US" dirty="0" smtClean="0"/>
              <a:t>続き</a:t>
            </a:r>
            <a:r>
              <a:rPr lang="en-US" altLang="ja-JP" dirty="0" smtClean="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smtClean="0"/>
              <a:t>ControllerGateSecretKey</a:t>
            </a:r>
            <a:r>
              <a:rPr lang="en-US" altLang="ja-JP" sz="1400" dirty="0" smtClean="0"/>
              <a:t> </a:t>
            </a:r>
            <a:r>
              <a:rPr lang="ja-JP" altLang="en-US" sz="1400" dirty="0" smtClean="0"/>
              <a:t>の値</a:t>
            </a:r>
            <a:r>
              <a:rPr kumimoji="1" lang="ja-JP" altLang="en-US" sz="1400" dirty="0" smtClean="0"/>
              <a:t>は、</a:t>
            </a:r>
            <a:r>
              <a:rPr lang="ja-JP" altLang="en-US" sz="1400" dirty="0" smtClean="0"/>
              <a:t>中継ゲートウェイと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a:t>
            </a:r>
            <a:r>
              <a:rPr lang="ja-JP" altLang="en-US" sz="1400" dirty="0" smtClean="0"/>
              <a:t>、中継ゲートウェイから</a:t>
            </a:r>
            <a:r>
              <a:rPr lang="ja-JP" altLang="en-US" sz="1400" dirty="0"/>
              <a:t>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r>
              <a:rPr lang="ja-JP" altLang="en-US" sz="1400" dirty="0" smtClean="0"/>
              <a:t>。</a:t>
            </a:r>
            <a:endParaRPr lang="en-US" altLang="ja-JP" sz="1400" dirty="0" smtClean="0"/>
          </a:p>
          <a:p>
            <a:r>
              <a:rPr lang="ja-JP" altLang="en-US" sz="1400" dirty="0" smtClean="0"/>
              <a:t>この値を変更する</a:t>
            </a:r>
            <a:r>
              <a:rPr lang="ja-JP" altLang="en-US" sz="1400" dirty="0"/>
              <a:t>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」側の設定ファイルの同一の名称の変数も変更すること。詳しくは</a:t>
            </a:r>
            <a:r>
              <a:rPr lang="en-US" altLang="ja-JP" sz="1400" dirty="0" smtClean="0"/>
              <a:t>『3B-3』</a:t>
            </a:r>
            <a:r>
              <a:rPr lang="ja-JP" altLang="en-US" sz="1400" dirty="0" smtClean="0"/>
              <a:t>の「</a:t>
            </a:r>
            <a:r>
              <a:rPr lang="en-US" altLang="ja-JP" sz="1400" dirty="0" smtClean="0"/>
              <a:t>IPA-DN-</a:t>
            </a:r>
            <a:r>
              <a:rPr lang="en-US" altLang="ja-JP" sz="1400" dirty="0" err="1" smtClean="0"/>
              <a:t>ThinController</a:t>
            </a:r>
            <a:r>
              <a:rPr lang="en-US" altLang="ja-JP" sz="1400" dirty="0" smtClean="0"/>
              <a:t>-Private/</a:t>
            </a:r>
            <a:r>
              <a:rPr lang="en-US" altLang="ja-JP" sz="1400" dirty="0" err="1" smtClean="0"/>
              <a:t>ThinWebClientApp</a:t>
            </a:r>
            <a:r>
              <a:rPr lang="en-US" altLang="ja-JP" sz="1400" dirty="0" smtClean="0"/>
              <a:t>/Local/</a:t>
            </a:r>
            <a:r>
              <a:rPr lang="en-US" altLang="ja-JP" sz="1400" dirty="0" err="1" smtClean="0"/>
              <a:t>App_IPA.App.ThinWebClientApp</a:t>
            </a:r>
            <a:r>
              <a:rPr lang="en-US" altLang="ja-JP" sz="1400" dirty="0" smtClean="0"/>
              <a:t>/</a:t>
            </a:r>
            <a:r>
              <a:rPr lang="en-US" altLang="ja-JP" sz="1400" dirty="0" err="1" smtClean="0"/>
              <a:t>Config</a:t>
            </a:r>
            <a:r>
              <a:rPr lang="en-US" altLang="ja-JP" sz="1400" dirty="0" smtClean="0"/>
              <a:t>/</a:t>
            </a:r>
            <a:r>
              <a:rPr lang="en-US" altLang="ja-JP" sz="1400" dirty="0" err="1" smtClean="0"/>
              <a:t>ThinWebClient.json</a:t>
            </a:r>
            <a:r>
              <a:rPr lang="ja-JP" altLang="en-US" sz="1400" dirty="0" smtClean="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smtClean="0"/>
              <a:t>ユーザーが </a:t>
            </a:r>
            <a:r>
              <a:rPr lang="en-US" altLang="ja-JP" sz="1400" dirty="0" smtClean="0"/>
              <a:t>Web </a:t>
            </a:r>
            <a:r>
              <a:rPr lang="ja-JP" altLang="en-US" sz="1400" dirty="0" smtClean="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」でアクセスしてきた際にサーバー側が提示する </a:t>
            </a:r>
            <a:r>
              <a:rPr lang="en-US" altLang="ja-JP" sz="1400" dirty="0" smtClean="0"/>
              <a:t>HTTPS SSL </a:t>
            </a:r>
            <a:r>
              <a:rPr lang="ja-JP" altLang="en-US" sz="1400" dirty="0" smtClean="0"/>
              <a:t>サーバー証明書を指定することができる。</a:t>
            </a:r>
          </a:p>
          <a:p>
            <a:r>
              <a:rPr lang="ja-JP" altLang="en-US" sz="1400" dirty="0" smtClean="0"/>
              <a:t>デフォルト設定のままでは、</a:t>
            </a:r>
            <a:r>
              <a:rPr lang="en-US" altLang="ja-JP" sz="1400" dirty="0" smtClean="0"/>
              <a:t>SSL </a:t>
            </a:r>
            <a:r>
              <a:rPr lang="ja-JP" altLang="en-US" sz="1400" dirty="0" smtClean="0"/>
              <a:t>証明書検証エラーが表示されるが、正しく設定することにより、</a:t>
            </a:r>
            <a:r>
              <a:rPr lang="en-US" altLang="ja-JP" sz="1400" dirty="0" smtClean="0"/>
              <a:t>SSL </a:t>
            </a:r>
            <a:r>
              <a:rPr lang="ja-JP" altLang="en-US" sz="1400" dirty="0" smtClean="0"/>
              <a:t>証明書検証エラーは表示されなくなる。</a:t>
            </a:r>
            <a:endParaRPr lang="en-US" altLang="ja-JP" sz="1400" dirty="0" smtClean="0"/>
          </a:p>
          <a:p>
            <a:r>
              <a:rPr lang="ja-JP" altLang="en-US" sz="1400" dirty="0" smtClean="0"/>
              <a:t>詳しくは、「</a:t>
            </a:r>
            <a:r>
              <a:rPr lang="en-US" altLang="ja-JP" sz="1400" dirty="0" smtClean="0"/>
              <a:t>5-13</a:t>
            </a:r>
            <a:r>
              <a:rPr lang="ja-JP" altLang="en-US" sz="1400" dirty="0" smtClean="0"/>
              <a:t>」</a:t>
            </a:r>
            <a:r>
              <a:rPr lang="ja-JP" altLang="en-US" sz="1400" dirty="0" smtClean="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smtClean="0"/>
              <a:t>シン・テレワークシステムでは、クライアントとサーバーは、接続先の中継ゲートウェイが真正であるかどうかを、</a:t>
            </a:r>
            <a:r>
              <a:rPr kumimoji="1" lang="en-US" altLang="ja-JP" sz="2000" dirty="0" smtClean="0"/>
              <a:t>X.509 </a:t>
            </a:r>
            <a:r>
              <a:rPr kumimoji="1" lang="ja-JP" altLang="en-US" sz="2000" dirty="0" smtClean="0"/>
              <a:t>デジタル証明書 </a:t>
            </a:r>
            <a:r>
              <a:rPr kumimoji="1" lang="en-US" altLang="ja-JP" sz="2000" dirty="0" smtClean="0"/>
              <a:t>(RSA </a:t>
            </a:r>
            <a:r>
              <a:rPr kumimoji="1" lang="ja-JP" altLang="en-US" sz="2000" dirty="0" smtClean="0"/>
              <a:t>形式</a:t>
            </a:r>
            <a:r>
              <a:rPr kumimoji="1" lang="en-US" altLang="ja-JP" sz="2000" dirty="0" smtClean="0"/>
              <a:t>) </a:t>
            </a:r>
            <a:r>
              <a:rPr kumimoji="1" lang="ja-JP" altLang="en-US" sz="2000" dirty="0" smtClean="0"/>
              <a:t>により検証する。</a:t>
            </a:r>
            <a:endParaRPr kumimoji="1" lang="en-US" altLang="ja-JP" sz="2000" dirty="0" smtClean="0"/>
          </a:p>
          <a:p>
            <a:r>
              <a:rPr kumimoji="1" lang="ja-JP" altLang="en-US" sz="2000" dirty="0" smtClean="0"/>
              <a:t>シン・テレワークシステムのソースコードには、デフォルトで、サンプル証明書が組み込まれている。</a:t>
            </a:r>
            <a:endParaRPr kumimoji="1" lang="en-US" altLang="ja-JP" sz="2000" dirty="0" smtClean="0"/>
          </a:p>
          <a:p>
            <a:r>
              <a:rPr kumimoji="1" lang="ja-JP" altLang="en-US" sz="2000" dirty="0" smtClean="0"/>
              <a:t>デフォルトのサンプル証明書でも動作するが、信頼できない回線でパケットが書換えられ、中継ゲートウェイの偽物が立てられる可能性を排除するため、独自の </a:t>
            </a:r>
            <a:r>
              <a:rPr kumimoji="1" lang="en-US" altLang="ja-JP" sz="2000" dirty="0" smtClean="0"/>
              <a:t>CA </a:t>
            </a:r>
            <a:r>
              <a:rPr kumimoji="1" lang="ja-JP" altLang="en-US" sz="2000" dirty="0" smtClean="0"/>
              <a:t>および </a:t>
            </a:r>
            <a:r>
              <a:rPr kumimoji="1" lang="en-US" altLang="ja-JP" sz="2000" dirty="0" smtClean="0"/>
              <a:t>CA </a:t>
            </a:r>
            <a:r>
              <a:rPr kumimoji="1" lang="ja-JP" altLang="en-US" sz="2000" dirty="0" smtClean="0"/>
              <a:t>で発行される証明書による検証を行なうことが推奨される。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5-7.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smtClean="0"/>
              <a:t>ゲートウェイ側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/bin/ThinGate.cer</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 </a:t>
            </a:r>
            <a:r>
              <a:rPr lang="en-US" altLang="ja-JP" sz="1200" dirty="0" smtClean="0"/>
              <a:t>(</a:t>
            </a:r>
            <a:r>
              <a:rPr lang="ja-JP" altLang="en-US" sz="1200" dirty="0" smtClean="0"/>
              <a:t>つまり、公開鍵</a:t>
            </a:r>
            <a:r>
              <a:rPr lang="en-US" altLang="ja-JP" sz="1200" dirty="0" smtClean="0"/>
              <a:t>) </a:t>
            </a:r>
            <a:r>
              <a:rPr lang="ja-JP" altLang="en-US" sz="1200" dirty="0" smtClean="0"/>
              <a:t>を置くこと。</a:t>
            </a:r>
            <a:endParaRPr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a:t>
            </a:r>
            <a:r>
              <a:rPr lang="en-US" altLang="ja-JP" sz="1200" dirty="0" err="1" smtClean="0"/>
              <a:t>ThinGate.key</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証明書に対応する秘密鍵を置くこと。</a:t>
            </a:r>
            <a:endParaRPr lang="en-US" altLang="ja-JP" sz="1200" dirty="0" smtClean="0"/>
          </a:p>
          <a:p>
            <a:r>
              <a:rPr lang="ja-JP" altLang="en-US" sz="1200" dirty="0"/>
              <a:t>上記を実施した後、</a:t>
            </a:r>
            <a:r>
              <a:rPr lang="ja-JP" altLang="en-US" sz="1200" dirty="0" smtClean="0"/>
              <a:t>「</a:t>
            </a:r>
            <a:r>
              <a:rPr lang="en-US" altLang="ja-JP" sz="1200" dirty="0" smtClean="0"/>
              <a:t>3-4</a:t>
            </a:r>
            <a:r>
              <a:rPr lang="ja-JP" altLang="en-US" sz="1200" dirty="0" smtClean="0"/>
              <a:t>」</a:t>
            </a:r>
            <a:r>
              <a:rPr lang="ja-JP" altLang="en-US" sz="1200" dirty="0"/>
              <a:t>に従い、中継ゲートウェイのデーモンを再起動すること</a:t>
            </a:r>
            <a:r>
              <a:rPr lang="ja-JP" altLang="en-US" sz="1200" dirty="0" smtClean="0"/>
              <a:t>。</a:t>
            </a:r>
            <a:endParaRPr lang="ja-JP" altLang="en-US" sz="1200" dirty="0"/>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smtClean="0"/>
              <a:t>アプリケーション側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a:t>
            </a:r>
            <a:r>
              <a:rPr lang="en-US" altLang="ja-JP" sz="1200" dirty="0" smtClean="0"/>
              <a:t>bin/EntryPoint.dat </a:t>
            </a:r>
            <a:r>
              <a:rPr lang="ja-JP" altLang="en-US" sz="1200" dirty="0" smtClean="0"/>
              <a:t>の先頭部分の</a:t>
            </a:r>
            <a:r>
              <a:rPr lang="en-US" altLang="ja-JP" sz="1200" dirty="0"/>
              <a:t/>
            </a:r>
            <a:br>
              <a:rPr lang="en-US" altLang="ja-JP" sz="1200" dirty="0"/>
            </a:br>
            <a:r>
              <a:rPr lang="en-US" altLang="ja-JP" sz="1200" dirty="0"/>
              <a:t>-----BEGIN CERTIFICATE-----</a:t>
            </a:r>
            <a:br>
              <a:rPr lang="en-US" altLang="ja-JP" sz="1200" dirty="0"/>
            </a:br>
            <a:r>
              <a:rPr lang="en-US" altLang="ja-JP" sz="1200" dirty="0"/>
              <a:t>-----END CERTIFICATE-</a:t>
            </a:r>
            <a:r>
              <a:rPr lang="en-US" altLang="ja-JP" sz="1200" dirty="0" smtClean="0"/>
              <a:t>----</a:t>
            </a:r>
            <a:r>
              <a:rPr lang="ja-JP" altLang="en-US" sz="1200" dirty="0" smtClean="0"/>
              <a:t/>
            </a:r>
            <a:br>
              <a:rPr lang="ja-JP" altLang="en-US" sz="1200" dirty="0" smtClean="0"/>
            </a:br>
            <a:r>
              <a:rPr lang="ja-JP" altLang="en-US" sz="1200" dirty="0" smtClean="0"/>
              <a:t>で囲まれている部分を、</a:t>
            </a:r>
            <a:r>
              <a:rPr lang="en-US" altLang="ja-JP" sz="1200" dirty="0" smtClean="0"/>
              <a:t>CA </a:t>
            </a:r>
            <a:r>
              <a:rPr lang="ja-JP" altLang="en-US" sz="1200" dirty="0" smtClean="0"/>
              <a:t>の </a:t>
            </a:r>
            <a:r>
              <a:rPr lang="en-US" altLang="ja-JP" sz="1200" dirty="0" smtClean="0"/>
              <a:t>X.509 </a:t>
            </a:r>
            <a:r>
              <a:rPr lang="ja-JP" altLang="en-US" sz="1200" dirty="0" smtClean="0"/>
              <a:t>ルート証明書 </a:t>
            </a:r>
            <a:r>
              <a:rPr lang="ja-JP" altLang="en-US" sz="1200" dirty="0"/>
              <a:t> </a:t>
            </a:r>
            <a:r>
              <a:rPr lang="en-US" altLang="ja-JP" sz="1200" dirty="0"/>
              <a:t>(</a:t>
            </a:r>
            <a:r>
              <a:rPr lang="ja-JP" altLang="en-US" sz="1200" dirty="0"/>
              <a:t>つまり、公開鍵</a:t>
            </a:r>
            <a:r>
              <a:rPr lang="en-US" altLang="ja-JP" sz="1200" dirty="0" smtClean="0"/>
              <a:t>)</a:t>
            </a:r>
            <a:r>
              <a:rPr lang="ja-JP" altLang="en-US" sz="1200" dirty="0" smtClean="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smtClean="0"/>
              <a:t>SHA-256 </a:t>
            </a:r>
            <a:r>
              <a:rPr lang="ja-JP" altLang="en-US" sz="1200" dirty="0" smtClean="0"/>
              <a:t>または </a:t>
            </a:r>
            <a:r>
              <a:rPr lang="en-US" altLang="ja-JP" sz="1200" dirty="0" smtClean="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smtClean="0"/>
              <a:t>ゲートウェイ用</a:t>
            </a:r>
            <a:r>
              <a:rPr lang="ja-JP" altLang="en-US" sz="1200" dirty="0"/>
              <a:t>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smtClean="0"/>
              <a:t>CRL, OCSP </a:t>
            </a:r>
            <a:r>
              <a:rPr lang="ja-JP" altLang="en-US" sz="1200" dirty="0" smtClean="0"/>
              <a:t>機能</a:t>
            </a:r>
            <a:r>
              <a:rPr lang="ja-JP" altLang="en-US" sz="1200" dirty="0"/>
              <a:t>は利用できない</a:t>
            </a:r>
            <a:r>
              <a:rPr lang="ja-JP" altLang="en-US" sz="1200" dirty="0" smtClean="0"/>
              <a:t>。中継</a:t>
            </a:r>
            <a:r>
              <a:rPr lang="ja-JP" altLang="en-US" sz="1200" dirty="0"/>
              <a:t>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r>
              <a:rPr lang="ja-JP" altLang="en-US" sz="1200" dirty="0" smtClean="0"/>
              <a:t>。</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ファイルは、</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サーバーでは未使用なので、変更しなくてよい。</a:t>
            </a:r>
            <a:endParaRPr lang="en-US" altLang="ja-JP" sz="1200" dirty="0" smtClean="0"/>
          </a:p>
          <a:p>
            <a:r>
              <a:rPr lang="ja-JP" altLang="en-US" sz="1200" dirty="0" smtClean="0"/>
              <a:t>上記の鍵ファイルを更新した後、「</a:t>
            </a:r>
            <a:r>
              <a:rPr lang="en-US" altLang="ja-JP" sz="1200" dirty="0" smtClean="0"/>
              <a:t>3B-6</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smtClean="0"/>
              <a:t>アプリケーション側では、</a:t>
            </a:r>
            <a:r>
              <a:rPr kumimoji="1" lang="ja-JP" altLang="en-US" sz="2000" dirty="0" smtClean="0"/>
              <a:t>「</a:t>
            </a:r>
            <a:r>
              <a:rPr lang="en-US" altLang="ja-JP" sz="2000" dirty="0"/>
              <a:t>4-4. </a:t>
            </a:r>
            <a:r>
              <a:rPr lang="ja-JP" altLang="en-US" sz="2000" dirty="0"/>
              <a:t>中継ゲートウェイの </a:t>
            </a:r>
            <a:r>
              <a:rPr lang="en-US" altLang="ja-JP" sz="2000" dirty="0"/>
              <a:t>IP </a:t>
            </a:r>
            <a:r>
              <a:rPr lang="ja-JP" altLang="en-US" sz="2000" dirty="0"/>
              <a:t>アドレス等の</a:t>
            </a:r>
            <a:r>
              <a:rPr lang="ja-JP" altLang="en-US" sz="2000" dirty="0" smtClean="0"/>
              <a:t>指定」で </a:t>
            </a:r>
            <a:r>
              <a:rPr lang="en-US" altLang="ja-JP" sz="2000" dirty="0" smtClean="0"/>
              <a:t>EntryPoint.dat </a:t>
            </a:r>
            <a:r>
              <a:rPr lang="ja-JP" altLang="en-US" sz="2000" dirty="0" smtClean="0"/>
              <a:t>に中継ゲートウェイの </a:t>
            </a:r>
            <a:r>
              <a:rPr lang="en-US" altLang="ja-JP" sz="2000" dirty="0" smtClean="0"/>
              <a:t>IP </a:t>
            </a:r>
            <a:r>
              <a:rPr lang="ja-JP" altLang="en-US" sz="2000" dirty="0" smtClean="0"/>
              <a:t>アドレスを指定したが、</a:t>
            </a:r>
            <a:r>
              <a:rPr lang="en-US" altLang="ja-JP" sz="2000" dirty="0" smtClean="0"/>
              <a:t>DNS </a:t>
            </a:r>
            <a:r>
              <a:rPr lang="ja-JP" altLang="en-US" sz="2000" dirty="0" smtClean="0"/>
              <a:t>ホスト名 </a:t>
            </a:r>
            <a:r>
              <a:rPr lang="en-US" altLang="ja-JP" sz="2000" dirty="0" smtClean="0"/>
              <a:t>(FQDN) </a:t>
            </a:r>
            <a:r>
              <a:rPr lang="ja-JP" altLang="en-US" sz="2000" dirty="0" smtClean="0"/>
              <a:t>が利用可能であれば、</a:t>
            </a:r>
            <a:r>
              <a:rPr lang="en-US" altLang="ja-JP" sz="2000" dirty="0" smtClean="0"/>
              <a:t>DNS </a:t>
            </a:r>
            <a:r>
              <a:rPr lang="ja-JP" altLang="en-US" sz="2000" dirty="0" smtClean="0"/>
              <a:t>名を指定することも可能である。</a:t>
            </a:r>
            <a:r>
              <a:rPr lang="en-US" altLang="ja-JP" sz="2000" dirty="0" smtClean="0"/>
              <a:t/>
            </a:r>
            <a:br>
              <a:rPr lang="en-US" altLang="ja-JP" sz="2000" dirty="0" smtClean="0"/>
            </a:br>
            <a:r>
              <a:rPr lang="ja-JP" altLang="en-US" sz="2000" dirty="0" smtClean="0"/>
              <a:t>例</a:t>
            </a:r>
            <a:r>
              <a:rPr lang="en-US" altLang="ja-JP" sz="2000" dirty="0" smtClean="0"/>
              <a:t>: </a:t>
            </a:r>
            <a:r>
              <a:rPr lang="en-US" altLang="ja-JP" sz="2000" b="1" dirty="0" smtClean="0">
                <a:solidFill>
                  <a:schemeClr val="accent6">
                    <a:lumMod val="75000"/>
                  </a:schemeClr>
                </a:solidFill>
              </a:rPr>
              <a:t>https://</a:t>
            </a:r>
            <a:r>
              <a:rPr lang="en-US" altLang="ja-JP" sz="2000" b="1" dirty="0" smtClean="0">
                <a:solidFill>
                  <a:srgbClr val="FF0000"/>
                </a:solidFill>
              </a:rPr>
              <a:t>abc.example.org</a:t>
            </a:r>
            <a:r>
              <a:rPr lang="en-US" altLang="ja-JP" sz="2000" b="1" dirty="0" smtClean="0">
                <a:solidFill>
                  <a:schemeClr val="accent6">
                    <a:lumMod val="75000"/>
                  </a:schemeClr>
                </a:solidFill>
              </a:rPr>
              <a:t>/thingate/</a:t>
            </a:r>
          </a:p>
          <a:p>
            <a:pPr lvl="1"/>
            <a:r>
              <a:rPr lang="ja-JP" altLang="en-US" sz="1800" dirty="0" smtClean="0"/>
              <a:t>これにより、中継ゲートウェイが可変 </a:t>
            </a:r>
            <a:r>
              <a:rPr lang="en-US" altLang="ja-JP" sz="1800" dirty="0" smtClean="0"/>
              <a:t>IP </a:t>
            </a:r>
            <a:r>
              <a:rPr lang="ja-JP" altLang="en-US" sz="1800" dirty="0" smtClean="0"/>
              <a:t>アドレスであっても、</a:t>
            </a:r>
            <a:r>
              <a:rPr lang="en-US" altLang="ja-JP" sz="1800" dirty="0" smtClean="0"/>
              <a:t>Dynamic DNS </a:t>
            </a:r>
            <a:r>
              <a:rPr lang="ja-JP" altLang="en-US" sz="1800" dirty="0" smtClean="0"/>
              <a:t>による運用が可能となる。</a:t>
            </a:r>
            <a:endParaRPr lang="en-US" altLang="ja-JP" sz="1800" dirty="0" smtClean="0"/>
          </a:p>
          <a:p>
            <a:pPr lvl="1"/>
            <a:r>
              <a:rPr lang="ja-JP" altLang="en-US" sz="1800" dirty="0" smtClean="0"/>
              <a:t>長期的に利用される可能性があるサービスを構築するときは、</a:t>
            </a:r>
            <a:r>
              <a:rPr lang="en-US" altLang="ja-JP" sz="1800" dirty="0" smtClean="0"/>
              <a:t>IP </a:t>
            </a:r>
            <a:r>
              <a:rPr lang="ja-JP" altLang="en-US" sz="1800" dirty="0" smtClean="0"/>
              <a:t>アドレス直打ちではなく、</a:t>
            </a:r>
            <a:r>
              <a:rPr lang="en-US" altLang="ja-JP" sz="1800" dirty="0" smtClean="0"/>
              <a:t>DNS </a:t>
            </a:r>
            <a:r>
              <a:rPr lang="ja-JP" altLang="en-US" sz="1800" dirty="0" smtClean="0"/>
              <a:t>名による運用を推奨する。</a:t>
            </a:r>
            <a:endParaRPr lang="en-US" altLang="ja-JP" sz="1800" dirty="0" smtClean="0"/>
          </a:p>
          <a:p>
            <a:r>
              <a:rPr kumimoji="1" lang="ja-JP" altLang="en-US" sz="2000" dirty="0" smtClean="0"/>
              <a:t>中継ゲートウェイを </a:t>
            </a:r>
            <a:r>
              <a:rPr kumimoji="1" lang="en-US" altLang="ja-JP" sz="2000" dirty="0" smtClean="0"/>
              <a:t>443 (https) </a:t>
            </a:r>
            <a:r>
              <a:rPr kumimoji="1" lang="ja-JP" altLang="en-US" sz="2000" dirty="0" smtClean="0"/>
              <a:t>以外のポートで動作させる設定 </a:t>
            </a:r>
            <a:r>
              <a:rPr kumimoji="1" lang="en-US" altLang="ja-JP" sz="2000" dirty="0" smtClean="0"/>
              <a:t>(5-6)</a:t>
            </a:r>
            <a:r>
              <a:rPr kumimoji="1" lang="ja-JP" altLang="en-US" sz="2000" dirty="0" smtClean="0"/>
              <a:t> などを行なっている場合、アプリケーション側では、以下のような </a:t>
            </a:r>
            <a:r>
              <a:rPr kumimoji="1" lang="en-US" altLang="ja-JP" sz="2000" dirty="0" smtClean="0"/>
              <a:t>URL </a:t>
            </a:r>
            <a:r>
              <a:rPr kumimoji="1" lang="ja-JP" altLang="en-US" sz="2000" dirty="0" smtClean="0"/>
              <a:t>でポート番号を指定することが可能である。</a:t>
            </a:r>
            <a:r>
              <a:rPr kumimoji="1" lang="en-US" altLang="ja-JP" sz="2000" dirty="0" smtClean="0"/>
              <a:t/>
            </a:r>
            <a:br>
              <a:rPr kumimoji="1" lang="en-US" altLang="ja-JP" sz="2000" dirty="0" smtClean="0"/>
            </a:br>
            <a:r>
              <a:rPr kumimoji="1" lang="ja-JP" altLang="en-US" sz="2000" dirty="0" smtClean="0"/>
              <a:t>例</a:t>
            </a:r>
            <a:r>
              <a:rPr kumimoji="1" lang="en-US" altLang="ja-JP" sz="2000" dirty="0" smtClean="0"/>
              <a:t>: </a:t>
            </a:r>
            <a:r>
              <a:rPr kumimoji="1" lang="en-US" altLang="ja-JP" sz="2000" b="1" dirty="0" smtClean="0">
                <a:solidFill>
                  <a:schemeClr val="accent6">
                    <a:lumMod val="75000"/>
                  </a:schemeClr>
                </a:solidFill>
              </a:rPr>
              <a:t>https://</a:t>
            </a:r>
            <a:r>
              <a:rPr kumimoji="1" lang="en-US" altLang="ja-JP" sz="2000" b="1" dirty="0" smtClean="0">
                <a:solidFill>
                  <a:srgbClr val="FF0000"/>
                </a:solidFill>
              </a:rPr>
              <a:t>abc.example.org</a:t>
            </a:r>
            <a:r>
              <a:rPr kumimoji="1" lang="en-US" altLang="ja-JP" sz="2000" b="1" dirty="0" smtClean="0">
                <a:solidFill>
                  <a:srgbClr val="0000FF"/>
                </a:solidFill>
              </a:rPr>
              <a:t>:1234</a:t>
            </a:r>
            <a:r>
              <a:rPr kumimoji="1" lang="en-US" altLang="ja-JP" sz="2000" b="1" dirty="0" smtClean="0">
                <a:solidFill>
                  <a:schemeClr val="accent6">
                    <a:lumMod val="75000"/>
                  </a:schemeClr>
                </a:solidFill>
              </a:rPr>
              <a:t>/thingate/</a:t>
            </a:r>
            <a:r>
              <a:rPr kumimoji="1" lang="en-US" altLang="ja-JP" sz="2000" dirty="0" smtClean="0"/>
              <a:t/>
            </a:r>
            <a:br>
              <a:rPr kumimoji="1" lang="en-US" altLang="ja-JP" sz="2000" dirty="0" smtClean="0"/>
            </a:br>
            <a:r>
              <a:rPr kumimoji="1" lang="ja-JP" altLang="en-US" sz="2000" dirty="0" smtClean="0"/>
              <a:t>ただし、サーバーまたはクライアントの利用環境で </a:t>
            </a:r>
            <a:r>
              <a:rPr kumimoji="1" lang="en-US" altLang="ja-JP" sz="2000" dirty="0" smtClean="0"/>
              <a:t>HTTP, HTTPS </a:t>
            </a:r>
            <a:r>
              <a:rPr kumimoji="1" lang="ja-JP" altLang="en-US" sz="2000" dirty="0" smtClean="0"/>
              <a:t>しか疎通しないようなファイアウォールやプロキシサーバーが想定されるので、中継ゲートウェイは、できる限り </a:t>
            </a:r>
            <a:r>
              <a:rPr kumimoji="1" lang="en-US" altLang="ja-JP" sz="2000" dirty="0" smtClean="0"/>
              <a:t>HTTPS (443) </a:t>
            </a:r>
            <a:r>
              <a:rPr kumimoji="1" lang="ja-JP" altLang="en-US" sz="2000" dirty="0" smtClean="0"/>
              <a:t>ポートで運用することを推奨する。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5-8. </a:t>
            </a:r>
            <a:r>
              <a:rPr lang="en-US" altLang="ja-JP" sz="3200" dirty="0" smtClean="0"/>
              <a:t>EntryPoint.dat </a:t>
            </a:r>
            <a:r>
              <a:rPr lang="ja-JP" altLang="en-US" sz="3200" dirty="0" smtClean="0"/>
              <a:t>ファイルにおいて </a:t>
            </a:r>
            <a:r>
              <a:rPr kumimoji="1" lang="en-US" altLang="ja-JP" sz="3200" dirty="0" smtClean="0"/>
              <a:t>IP </a:t>
            </a:r>
            <a:r>
              <a:rPr kumimoji="1" lang="ja-JP" altLang="en-US" sz="3200" dirty="0" smtClean="0"/>
              <a:t>アドレスの代わりに </a:t>
            </a:r>
            <a:r>
              <a:rPr lang="en-US" altLang="ja-JP" sz="3200" dirty="0" smtClean="0"/>
              <a:t>DNS FQDN </a:t>
            </a:r>
            <a:r>
              <a:rPr lang="ja-JP" altLang="en-US" sz="3200" dirty="0" smtClean="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smtClean="0"/>
              <a:t>注意事項 </a:t>
            </a:r>
            <a:r>
              <a:rPr kumimoji="1" lang="en-US" altLang="ja-JP" sz="1200" b="1" dirty="0" smtClean="0"/>
              <a:t>- EntryPoint.dat </a:t>
            </a:r>
            <a:r>
              <a:rPr kumimoji="1" lang="ja-JP" altLang="en-US" sz="1200" b="1" dirty="0" smtClean="0"/>
              <a:t>に記載する </a:t>
            </a:r>
            <a:r>
              <a:rPr kumimoji="1" lang="en-US" altLang="ja-JP" sz="1200" b="1" dirty="0" smtClean="0"/>
              <a:t>URL </a:t>
            </a:r>
            <a:r>
              <a:rPr kumimoji="1" lang="ja-JP" altLang="en-US" sz="1200" b="1" dirty="0" smtClean="0"/>
              <a:t>に含まれる </a:t>
            </a:r>
            <a:r>
              <a:rPr kumimoji="1" lang="en-US" altLang="ja-JP" sz="1200" b="1" dirty="0" smtClean="0"/>
              <a:t>DNS FQDN </a:t>
            </a:r>
            <a:r>
              <a:rPr kumimoji="1" lang="ja-JP" altLang="en-US" sz="1200" b="1" dirty="0" smtClean="0"/>
              <a:t>名では、一部、使用できない文字列がある。</a:t>
            </a:r>
            <a:endParaRPr kumimoji="1" lang="en-US" altLang="ja-JP" sz="1200" b="1" dirty="0" smtClean="0"/>
          </a:p>
          <a:p>
            <a:r>
              <a:rPr lang="ja-JP" altLang="en-US" sz="1200" dirty="0" smtClean="0"/>
              <a:t>上記の </a:t>
            </a:r>
            <a:r>
              <a:rPr lang="en-US" altLang="ja-JP" sz="1200" b="1" dirty="0" smtClean="0">
                <a:solidFill>
                  <a:srgbClr val="FF0000"/>
                </a:solidFill>
              </a:rPr>
              <a:t>abc.example.org</a:t>
            </a:r>
            <a:r>
              <a:rPr lang="en-US" altLang="ja-JP" sz="1200" dirty="0" smtClean="0"/>
              <a:t> </a:t>
            </a:r>
            <a:r>
              <a:rPr lang="ja-JP" altLang="en-US" sz="1200" dirty="0" smtClean="0"/>
              <a:t>に相当するホスト名 </a:t>
            </a:r>
            <a:r>
              <a:rPr lang="en-US" altLang="ja-JP" sz="1200" dirty="0" smtClean="0"/>
              <a:t>(DNS FQDN) </a:t>
            </a:r>
            <a:r>
              <a:rPr lang="ja-JP" altLang="en-US" sz="1200" dirty="0" smtClean="0"/>
              <a:t>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en-US" altLang="ja-JP" sz="1200" dirty="0" smtClean="0"/>
              <a:t>EntryPoint.dat </a:t>
            </a:r>
            <a:r>
              <a:rPr lang="ja-JP" altLang="en-US" sz="1200" dirty="0" smtClean="0"/>
              <a:t>において指定する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名は使用することができない。具体的には、ドット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名は使用することができない。</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webapp-neko</a:t>
            </a:r>
            <a:r>
              <a:rPr kumimoji="1" lang="en-US" altLang="ja-JP" sz="1200" dirty="0" smtClean="0"/>
              <a:t>.example.org/ </a:t>
            </a:r>
            <a:r>
              <a:rPr kumimoji="1" lang="ja-JP" altLang="en-US" sz="1200" dirty="0" smtClean="0"/>
              <a:t>は、第一ラベルが </a:t>
            </a:r>
            <a:r>
              <a:rPr kumimoji="1" lang="en-US" altLang="ja-JP" sz="1200" dirty="0" smtClean="0"/>
              <a:t>"</a:t>
            </a:r>
            <a:r>
              <a:rPr kumimoji="1" lang="en-US" altLang="ja-JP" sz="1200" dirty="0" err="1" smtClean="0"/>
              <a:t>webapp</a:t>
            </a:r>
            <a:r>
              <a:rPr kumimoji="1" lang="en-US" altLang="ja-JP" sz="1200" dirty="0" smtClean="0"/>
              <a:t>-"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a:t>
            </a:r>
            <a:r>
              <a:rPr lang="ja-JP" altLang="en-US" sz="1200" dirty="0" smtClean="0"/>
              <a:t>されてしまい、使用できない。</a:t>
            </a:r>
            <a:r>
              <a:rPr lang="en-US" altLang="ja-JP" sz="1200" dirty="0" smtClean="0"/>
              <a:t>)</a:t>
            </a:r>
          </a:p>
          <a:p>
            <a:r>
              <a:rPr kumimoji="1" lang="ja-JP" altLang="en-US" sz="1200" dirty="0" smtClean="0"/>
              <a:t>したがって、</a:t>
            </a:r>
            <a:r>
              <a:rPr lang="en-US" altLang="ja-JP" sz="1200" dirty="0"/>
              <a:t> EntryPoint.dat </a:t>
            </a:r>
            <a:r>
              <a:rPr lang="ja-JP" altLang="en-US" sz="1200" dirty="0"/>
              <a:t>において指定する </a:t>
            </a:r>
            <a:r>
              <a:rPr lang="en-US" altLang="ja-JP" sz="1200" dirty="0"/>
              <a:t>URL </a:t>
            </a:r>
            <a:r>
              <a:rPr lang="ja-JP" altLang="en-US" sz="1200" dirty="0" smtClean="0"/>
              <a:t>における </a:t>
            </a:r>
            <a:r>
              <a:rPr lang="en-US" altLang="ja-JP" sz="1200" dirty="0" smtClean="0"/>
              <a:t>DNS FQDN </a:t>
            </a:r>
            <a:r>
              <a:rPr lang="ja-JP" altLang="en-US" sz="1200" dirty="0" smtClean="0"/>
              <a:t>名としては、上記条件に一致しないものを使用すること</a:t>
            </a:r>
            <a:r>
              <a:rPr lang="ja-JP" altLang="en-US" sz="1200" dirty="0" smtClean="0"/>
              <a:t>。</a:t>
            </a:r>
            <a:br>
              <a:rPr lang="ja-JP" altLang="en-US" sz="1200" dirty="0" smtClean="0"/>
            </a:br>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Tree>
    <p:extLst>
      <p:ext uri="{BB962C8B-B14F-4D97-AF65-F5344CB8AC3E}">
        <p14:creationId xmlns:p14="http://schemas.microsoft.com/office/powerpoint/2010/main" val="80617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a:t>
            </a:r>
            <a:r>
              <a:rPr lang="en-US" altLang="ja-JP" sz="1600" dirty="0"/>
              <a:t>3-4. </a:t>
            </a:r>
            <a:r>
              <a:rPr lang="ja-JP" altLang="en-US" sz="1600" dirty="0"/>
              <a:t>中継ゲートウェイプログラムの起動と</a:t>
            </a:r>
            <a:r>
              <a:rPr lang="ja-JP" altLang="en-US" sz="1600" dirty="0" smtClean="0"/>
              <a:t>終了」で説明した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chkconfig</a:t>
            </a:r>
            <a:r>
              <a:rPr kumimoji="1" lang="en-US" altLang="ja-JP" sz="1200" dirty="0" smtClean="0"/>
              <a:t> </a:t>
            </a:r>
            <a:r>
              <a:rPr kumimoji="1" lang="ja-JP" altLang="en-US" sz="1200" dirty="0" smtClean="0"/>
              <a:t>デーモン名 </a:t>
            </a:r>
            <a:r>
              <a:rPr kumimoji="1" lang="en-US" altLang="ja-JP" sz="1200" dirty="0" smtClean="0"/>
              <a:t>start</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5-9.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a:t>
            </a:r>
            <a:r>
              <a:rPr kumimoji="1" lang="en-US" altLang="ja-JP" dirty="0" smtClean="0"/>
              <a: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3748714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smtClean="0"/>
              <a:t>第 </a:t>
            </a:r>
            <a:r>
              <a:rPr kumimoji="1" lang="en-US" altLang="ja-JP" sz="2400" dirty="0" smtClean="0"/>
              <a:t>4 </a:t>
            </a:r>
            <a:r>
              <a:rPr kumimoji="1" lang="ja-JP" altLang="en-US" sz="2400" dirty="0" smtClean="0"/>
              <a:t>章では、単純にソースコードをビルドしたが、せっかくインストールした </a:t>
            </a:r>
            <a:r>
              <a:rPr kumimoji="1" lang="en-US" altLang="ja-JP" sz="2400" dirty="0" smtClean="0"/>
              <a:t>Visual Studio 2019 </a:t>
            </a:r>
            <a:r>
              <a:rPr kumimoji="1" lang="ja-JP" altLang="en-US" sz="2400" dirty="0" smtClean="0"/>
              <a:t>を用いると、ソースコードを快適に表示して読解・分析することができる。「</a:t>
            </a:r>
            <a:r>
              <a:rPr lang="en-US" altLang="ja-JP" sz="2400" dirty="0" err="1" smtClean="0"/>
              <a:t>src</a:t>
            </a:r>
            <a:r>
              <a:rPr lang="en-US" altLang="ja-JP" sz="2400" dirty="0" smtClean="0"/>
              <a:t>\IPA-DNP-ThinApps-Private.sln</a:t>
            </a:r>
            <a:r>
              <a:rPr lang="ja-JP" altLang="en-US" sz="2400" dirty="0" smtClean="0"/>
              <a:t>」ファイルをダブルクリックして起動するとよい。</a:t>
            </a:r>
            <a:endParaRPr lang="en-US" altLang="ja-JP" sz="2400" dirty="0" smtClean="0"/>
          </a:p>
          <a:p>
            <a:r>
              <a:rPr kumimoji="1" lang="ja-JP" altLang="en-US" sz="2400" dirty="0" smtClean="0"/>
              <a:t>ある処理がどのように実装されているのか知りたい場合は、ソースコードを検索するとよい。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5-10. </a:t>
            </a:r>
            <a:r>
              <a:rPr kumimoji="1" lang="ja-JP" altLang="en-US" sz="3600" dirty="0" smtClean="0"/>
              <a:t>シン・テレワークシステムのソースコードを分析する</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smtClean="0"/>
              <a:t>第 </a:t>
            </a:r>
            <a:r>
              <a:rPr kumimoji="1" lang="en-US" altLang="ja-JP" sz="2000" dirty="0" smtClean="0"/>
              <a:t>3 </a:t>
            </a:r>
            <a:r>
              <a:rPr kumimoji="1" lang="ja-JP" altLang="en-US" sz="2000" dirty="0" smtClean="0"/>
              <a:t>章では、</a:t>
            </a:r>
            <a:r>
              <a:rPr kumimoji="1" lang="en-US" altLang="ja-JP" sz="2000" dirty="0" smtClean="0"/>
              <a:t>Linux</a:t>
            </a:r>
            <a:r>
              <a:rPr kumimoji="1" lang="ja-JP" altLang="en-US" sz="2000" dirty="0" smtClean="0"/>
              <a:t> 版中継ゲートウェイの構築方法を述べた。</a:t>
            </a:r>
          </a:p>
          <a:p>
            <a:r>
              <a:rPr kumimoji="1" lang="ja-JP" altLang="en-US" sz="2000" dirty="0" smtClean="0"/>
              <a:t>本節では、</a:t>
            </a:r>
            <a:r>
              <a:rPr kumimoji="1" lang="en-US" altLang="ja-JP" sz="2000" dirty="0" smtClean="0"/>
              <a:t>Windows </a:t>
            </a:r>
            <a:r>
              <a:rPr kumimoji="1" lang="ja-JP" altLang="en-US" sz="2000" dirty="0" smtClean="0"/>
              <a:t>版中継ゲートウェイの構築方法を述べる。</a:t>
            </a:r>
            <a:endParaRPr kumimoji="1" lang="en-US" altLang="ja-JP" sz="2000" dirty="0" smtClean="0"/>
          </a:p>
          <a:p>
            <a:pPr lvl="1"/>
            <a:r>
              <a:rPr lang="ja-JP" altLang="en-US" sz="1800" dirty="0" smtClean="0"/>
              <a:t>なお、</a:t>
            </a:r>
            <a:r>
              <a:rPr lang="en-US" altLang="ja-JP" sz="1800" dirty="0" smtClean="0"/>
              <a:t>Windows </a:t>
            </a:r>
            <a:r>
              <a:rPr lang="ja-JP" altLang="en-US" sz="1800" dirty="0" smtClean="0"/>
              <a:t>版中継ゲートウェイは、</a:t>
            </a:r>
            <a:r>
              <a:rPr lang="en-US" altLang="ja-JP" sz="1800" dirty="0" smtClean="0"/>
              <a:t>IPA </a:t>
            </a:r>
            <a:r>
              <a:rPr lang="ja-JP" altLang="en-US" sz="1800" dirty="0" smtClean="0"/>
              <a:t>にて</a:t>
            </a:r>
            <a:r>
              <a:rPr lang="ja-JP" altLang="en-US" sz="1800" dirty="0"/>
              <a:t> </a:t>
            </a:r>
            <a:r>
              <a:rPr lang="en-US" altLang="ja-JP" sz="1800" dirty="0" smtClean="0"/>
              <a:t>Linux </a:t>
            </a:r>
            <a:r>
              <a:rPr lang="ja-JP" altLang="en-US" sz="1800" dirty="0" smtClean="0"/>
              <a:t>版と同等の安定性の検証を行なっていない。</a:t>
            </a:r>
            <a:br>
              <a:rPr lang="ja-JP" altLang="en-US" sz="1800" dirty="0" smtClean="0"/>
            </a:br>
            <a:r>
              <a:rPr lang="ja-JP" altLang="en-US" sz="1800" dirty="0" smtClean="0"/>
              <a:t>シン・テレワークシステム パブリック版でも利用していない。</a:t>
            </a:r>
            <a:endParaRPr lang="en-US" altLang="ja-JP" sz="1800" dirty="0" smtClean="0"/>
          </a:p>
          <a:p>
            <a:pPr lvl="1"/>
            <a:r>
              <a:rPr kumimoji="1" lang="ja-JP" altLang="en-US" sz="1800" dirty="0" smtClean="0"/>
              <a:t>安定して動作する可能性が高いものの、</a:t>
            </a:r>
            <a:r>
              <a:rPr lang="en-US" altLang="ja-JP" sz="1800" dirty="0" smtClean="0"/>
              <a:t>Linux </a:t>
            </a:r>
            <a:r>
              <a:rPr lang="ja-JP" altLang="en-US" sz="1800" dirty="0" smtClean="0"/>
              <a:t>版と比較して枯れていないシステムである</a:t>
            </a:r>
            <a:r>
              <a:rPr kumimoji="1" lang="ja-JP" altLang="en-US" sz="1800" dirty="0" smtClean="0"/>
              <a:t>。</a:t>
            </a:r>
            <a:r>
              <a:rPr kumimoji="1" lang="en-US" altLang="ja-JP" sz="1800" dirty="0" smtClean="0"/>
              <a:t/>
            </a:r>
            <a:br>
              <a:rPr kumimoji="1" lang="en-US" altLang="ja-JP" sz="1800" dirty="0" smtClean="0"/>
            </a:br>
            <a:r>
              <a:rPr kumimoji="1" lang="en-US" altLang="ja-JP" sz="1800" dirty="0" smtClean="0"/>
              <a:t>(</a:t>
            </a:r>
            <a:r>
              <a:rPr kumimoji="1" lang="ja-JP" altLang="en-US" sz="1800" dirty="0" smtClean="0"/>
              <a:t>不具合があった場合は、是非報告をお願いいたします。原因を究明して対応したいと思います。</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5-11. Windows </a:t>
            </a:r>
            <a:r>
              <a:rPr kumimoji="1" lang="ja-JP" altLang="en-US" sz="3200" dirty="0" smtClean="0"/>
              <a:t>版中継ゲートウェイ</a:t>
            </a:r>
            <a:r>
              <a:rPr kumimoji="1" lang="ja-JP" altLang="en-US" sz="3200" dirty="0" smtClean="0"/>
              <a:t>の構築方法</a:t>
            </a:r>
            <a:r>
              <a:rPr kumimoji="1" lang="ja-JP" altLang="en-US" sz="3200" dirty="0" smtClean="0"/>
              <a:t>について</a:t>
            </a:r>
            <a:endParaRPr kumimoji="1" lang="ja-JP" altLang="en-US" sz="3200" dirty="0"/>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rPr>
              <a:t>構築方法</a:t>
            </a:r>
            <a:endParaRPr kumimoji="1" lang="ja-JP" altLang="en-US" sz="2800" b="1" dirty="0">
              <a:solidFill>
                <a:schemeClr val="bg1"/>
              </a:solidFill>
            </a:endParaRP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smtClean="0"/>
              <a:t>手元にある適当な開発用 </a:t>
            </a:r>
            <a:r>
              <a:rPr lang="en-US" altLang="ja-JP" sz="1800" dirty="0" smtClean="0"/>
              <a:t>Windows PC </a:t>
            </a:r>
            <a:r>
              <a:rPr lang="ja-JP" altLang="en-US" sz="1800" dirty="0" smtClean="0"/>
              <a:t>で、「</a:t>
            </a:r>
            <a:r>
              <a:rPr lang="en-US" altLang="ja-JP" sz="1800" dirty="0" smtClean="0"/>
              <a:t>4</a:t>
            </a:r>
            <a:r>
              <a:rPr lang="en-US" altLang="ja-JP" sz="1800" dirty="0"/>
              <a:t>. </a:t>
            </a:r>
            <a:r>
              <a:rPr lang="ja-JP" altLang="en-US" sz="1800" dirty="0"/>
              <a:t>アプリケーションをビルド</a:t>
            </a:r>
            <a:r>
              <a:rPr lang="ja-JP" altLang="en-US" sz="1800" dirty="0" smtClean="0"/>
              <a:t>しよう」に基づき、アプリケーション一式をビルドします。</a:t>
            </a:r>
            <a:endParaRPr lang="en-US" altLang="ja-JP" sz="1800" dirty="0" smtClean="0"/>
          </a:p>
          <a:p>
            <a:pPr marL="514350" indent="-514350">
              <a:buFont typeface="+mj-lt"/>
              <a:buAutoNum type="arabicPeriod"/>
            </a:pPr>
            <a:r>
              <a:rPr lang="en-US" altLang="ja-JP" sz="1800" dirty="0"/>
              <a:t>“</a:t>
            </a:r>
            <a:r>
              <a:rPr lang="en-US" altLang="ja-JP" sz="1800" dirty="0" smtClean="0"/>
              <a:t>IPA-DN-</a:t>
            </a:r>
            <a:r>
              <a:rPr lang="en-US" altLang="ja-JP" sz="1800" dirty="0" err="1" smtClean="0"/>
              <a:t>ThinApps</a:t>
            </a:r>
            <a:r>
              <a:rPr lang="en-US" altLang="ja-JP" sz="1800" dirty="0" smtClean="0"/>
              <a:t>-Private\</a:t>
            </a:r>
            <a:r>
              <a:rPr lang="en-US" altLang="ja-JP" sz="1800" dirty="0" err="1" smtClean="0"/>
              <a:t>src</a:t>
            </a:r>
            <a:r>
              <a:rPr lang="en-US" altLang="ja-JP" sz="1800" dirty="0" smtClean="0"/>
              <a:t>\bin” </a:t>
            </a:r>
            <a:r>
              <a:rPr lang="ja-JP" altLang="en-US" sz="1800" dirty="0" smtClean="0"/>
              <a:t>ディレクトリ内に生成された以下の </a:t>
            </a:r>
            <a:r>
              <a:rPr lang="en-US" altLang="ja-JP" sz="1800" dirty="0" smtClean="0"/>
              <a:t>7 </a:t>
            </a:r>
            <a:r>
              <a:rPr lang="ja-JP" altLang="en-US" sz="1800" dirty="0" smtClean="0"/>
              <a:t>個のファイルを、任意の方法で抽出 </a:t>
            </a:r>
            <a:r>
              <a:rPr lang="en-US" altLang="ja-JP" sz="1800" dirty="0" smtClean="0"/>
              <a:t>(</a:t>
            </a:r>
            <a:r>
              <a:rPr lang="ja-JP" altLang="en-US" sz="1800" dirty="0" smtClean="0"/>
              <a:t>コピー</a:t>
            </a:r>
            <a:r>
              <a:rPr lang="en-US" altLang="ja-JP" sz="1800" dirty="0" smtClean="0"/>
              <a:t>) </a:t>
            </a:r>
            <a:r>
              <a:rPr lang="ja-JP" altLang="en-US" sz="1800" dirty="0" smtClean="0"/>
              <a:t>します。</a:t>
            </a:r>
            <a:endParaRPr lang="en-US" altLang="ja-JP" sz="1800" dirty="0" smtClean="0"/>
          </a:p>
          <a:p>
            <a:pPr lvl="1"/>
            <a:r>
              <a:rPr lang="en-US" altLang="ja-JP" sz="1400" dirty="0" smtClean="0"/>
              <a:t>EntryPoint.dat, hamcore.se2, ThinGate.cer</a:t>
            </a:r>
          </a:p>
          <a:p>
            <a:pPr lvl="1"/>
            <a:r>
              <a:rPr lang="en-US" altLang="ja-JP" sz="1400" dirty="0" smtClean="0"/>
              <a:t>ThinGate.exe, ThinGate.ini, </a:t>
            </a:r>
            <a:r>
              <a:rPr lang="en-US" altLang="ja-JP" sz="1400" dirty="0" err="1" smtClean="0"/>
              <a:t>ThinGate.key</a:t>
            </a:r>
            <a:r>
              <a:rPr lang="en-US" altLang="ja-JP" sz="1400" dirty="0" smtClean="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smtClean="0"/>
              <a:t>次ページに続く</a:t>
            </a:r>
            <a:endParaRPr kumimoji="1" lang="ja-JP" altLang="en-US" dirty="0"/>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smtClean="0">
                <a:solidFill>
                  <a:schemeClr val="accent5">
                    <a:lumMod val="75000"/>
                  </a:schemeClr>
                </a:solidFill>
              </a:rPr>
              <a:t>Windows </a:t>
            </a:r>
            <a:r>
              <a:rPr kumimoji="1" lang="ja-JP" altLang="en-US" sz="1000" b="1" dirty="0" smtClean="0">
                <a:solidFill>
                  <a:schemeClr val="accent5">
                    <a:lumMod val="75000"/>
                  </a:schemeClr>
                </a:solidFill>
              </a:rPr>
              <a:t>クライアント版でも、シン・テレワークシステム 中継ゲートウェイの動作は可能である。</a:t>
            </a:r>
            <a:endParaRPr kumimoji="1" lang="en-US" altLang="ja-JP" sz="1000" b="1" dirty="0" smtClean="0">
              <a:solidFill>
                <a:schemeClr val="accent5">
                  <a:lumMod val="75000"/>
                </a:schemeClr>
              </a:solidFill>
            </a:endParaRPr>
          </a:p>
          <a:p>
            <a:pPr marL="171450" indent="-171450">
              <a:buFont typeface="Arial" panose="020B0604020202020204" pitchFamily="34" charset="0"/>
              <a:buChar char="•"/>
            </a:pPr>
            <a:r>
              <a:rPr kumimoji="1" lang="en-US" altLang="ja-JP" sz="1000" dirty="0" smtClean="0"/>
              <a:t>Windows Server </a:t>
            </a:r>
            <a:r>
              <a:rPr kumimoji="1" lang="ja-JP" altLang="en-US" sz="1000" dirty="0" err="1" smtClean="0"/>
              <a:t>でなく</a:t>
            </a:r>
            <a:r>
              <a:rPr kumimoji="1" lang="ja-JP" altLang="en-US" sz="1000" dirty="0" smtClean="0"/>
              <a:t>とも、</a:t>
            </a:r>
            <a:r>
              <a:rPr kumimoji="1" lang="en-US" altLang="ja-JP" sz="1000" dirty="0" smtClean="0"/>
              <a:t>Windows </a:t>
            </a:r>
            <a:r>
              <a:rPr kumimoji="1" lang="ja-JP" altLang="en-US" sz="1000" dirty="0" smtClean="0"/>
              <a:t>のクライアント版 </a:t>
            </a:r>
            <a:r>
              <a:rPr kumimoji="1" lang="en-US" altLang="ja-JP" sz="1000" dirty="0" smtClean="0"/>
              <a:t>(Windows 10</a:t>
            </a:r>
            <a:r>
              <a:rPr kumimoji="1" lang="ja-JP" altLang="en-US" sz="1000" dirty="0" smtClean="0"/>
              <a:t> 等</a:t>
            </a:r>
            <a:r>
              <a:rPr kumimoji="1" lang="en-US" altLang="ja-JP" sz="1000" dirty="0" smtClean="0"/>
              <a:t>) </a:t>
            </a:r>
            <a:r>
              <a:rPr lang="ja-JP" altLang="en-US" sz="1000" dirty="0"/>
              <a:t>でも、中継ゲートウェイを</a:t>
            </a:r>
            <a:r>
              <a:rPr kumimoji="1" lang="ja-JP" altLang="en-US" sz="1000" dirty="0" smtClean="0"/>
              <a:t>動作させることは技術的に可能である。しかしながら、</a:t>
            </a:r>
            <a:r>
              <a:rPr kumimoji="1" lang="en-US" altLang="ja-JP" sz="1000" dirty="0" smtClean="0"/>
              <a:t>Windows </a:t>
            </a:r>
            <a:r>
              <a:rPr kumimoji="1" lang="ja-JP" altLang="en-US" sz="1000" dirty="0" smtClean="0"/>
              <a:t>のクライアント版について、ユーザー </a:t>
            </a:r>
            <a:r>
              <a:rPr kumimoji="1" lang="en-US" altLang="ja-JP" sz="1000" dirty="0" smtClean="0"/>
              <a:t>(</a:t>
            </a:r>
            <a:r>
              <a:rPr kumimoji="1" lang="ja-JP" altLang="en-US" sz="1000" dirty="0" smtClean="0"/>
              <a:t>読者</a:t>
            </a:r>
            <a:r>
              <a:rPr kumimoji="1" lang="en-US" altLang="ja-JP" sz="1000" dirty="0" smtClean="0"/>
              <a:t>) </a:t>
            </a:r>
            <a:r>
              <a:rPr kumimoji="1" lang="ja-JP" altLang="en-US" sz="1000" dirty="0" smtClean="0"/>
              <a:t>と </a:t>
            </a:r>
            <a:r>
              <a:rPr kumimoji="1" lang="en-US" altLang="ja-JP" sz="1000" dirty="0" smtClean="0"/>
              <a:t>Microsoft </a:t>
            </a:r>
            <a:r>
              <a:rPr kumimoji="1" lang="ja-JP" altLang="en-US" sz="1000" dirty="0" smtClean="0"/>
              <a:t>社との間の契約・売買条件 </a:t>
            </a:r>
            <a:r>
              <a:rPr kumimoji="1" lang="en-US" altLang="ja-JP" sz="1000" dirty="0" smtClean="0"/>
              <a:t>(</a:t>
            </a:r>
            <a:r>
              <a:rPr kumimoji="1" lang="ja-JP" altLang="en-US" sz="1000" dirty="0" smtClean="0"/>
              <a:t>二者間の合意内容</a:t>
            </a:r>
            <a:r>
              <a:rPr kumimoji="1" lang="en-US" altLang="ja-JP" sz="1000" dirty="0" smtClean="0"/>
              <a:t>) </a:t>
            </a:r>
            <a:r>
              <a:rPr kumimoji="1" lang="ja-JP" altLang="en-US" sz="1000" dirty="0" smtClean="0"/>
              <a:t>によっては、クライアント </a:t>
            </a:r>
            <a:r>
              <a:rPr kumimoji="1" lang="en-US" altLang="ja-JP" sz="1000" dirty="0" smtClean="0"/>
              <a:t>Windows </a:t>
            </a:r>
            <a:r>
              <a:rPr kumimoji="1" lang="ja-JP" altLang="en-US" sz="1000" dirty="0" smtClean="0"/>
              <a:t>をサーバーとして使用する際に何らか</a:t>
            </a:r>
            <a:r>
              <a:rPr kumimoji="1" lang="ja-JP" altLang="en-US" sz="1000" smtClean="0"/>
              <a:t>の制約を設けることに、</a:t>
            </a:r>
            <a:r>
              <a:rPr kumimoji="1" lang="ja-JP" altLang="en-US" sz="1000" dirty="0" smtClean="0"/>
              <a:t>ユーザー </a:t>
            </a:r>
            <a:r>
              <a:rPr lang="en-US" altLang="ja-JP" sz="1000" dirty="0" smtClean="0"/>
              <a:t>(</a:t>
            </a:r>
            <a:r>
              <a:rPr lang="ja-JP" altLang="en-US" sz="1000" dirty="0"/>
              <a:t>読者</a:t>
            </a:r>
            <a:r>
              <a:rPr lang="en-US" altLang="ja-JP" sz="1000" dirty="0" smtClean="0"/>
              <a:t>) </a:t>
            </a:r>
            <a:r>
              <a:rPr kumimoji="1" lang="ja-JP" altLang="en-US" sz="1000" dirty="0" smtClean="0"/>
              <a:t>はすでに合意している可能性がある。このことについては、</a:t>
            </a:r>
            <a:r>
              <a:rPr lang="ja-JP" altLang="en-US" sz="1000" dirty="0" smtClean="0"/>
              <a:t>二者間</a:t>
            </a:r>
            <a:r>
              <a:rPr lang="ja-JP" altLang="en-US" sz="1000" dirty="0"/>
              <a:t>の</a:t>
            </a:r>
            <a:r>
              <a:rPr kumimoji="1" lang="ja-JP" altLang="en-US" sz="1000" dirty="0" smtClean="0"/>
              <a:t>合意内容の書類 </a:t>
            </a:r>
            <a:r>
              <a:rPr kumimoji="1" lang="en-US" altLang="ja-JP" sz="1000" dirty="0" smtClean="0"/>
              <a:t>(EULA </a:t>
            </a:r>
            <a:r>
              <a:rPr kumimoji="1" lang="ja-JP" altLang="en-US" sz="1000" dirty="0" smtClean="0"/>
              <a:t>等</a:t>
            </a:r>
            <a:r>
              <a:rPr kumimoji="1" lang="en-US" altLang="ja-JP" sz="1000" dirty="0" smtClean="0"/>
              <a:t>) </a:t>
            </a:r>
            <a:r>
              <a:rPr kumimoji="1" lang="ja-JP" altLang="en-US" sz="1000" dirty="0" smtClean="0"/>
              <a:t>を確認することで、有益な情報が得られる場合がある。</a:t>
            </a:r>
            <a:endParaRPr lang="en-US" altLang="ja-JP" sz="1000" dirty="0" smtClean="0"/>
          </a:p>
          <a:p>
            <a:pPr marL="171450" indent="-171450">
              <a:buFont typeface="Arial" panose="020B0604020202020204" pitchFamily="34" charset="0"/>
              <a:buChar char="•"/>
            </a:pPr>
            <a:r>
              <a:rPr kumimoji="1" lang="en-US" altLang="ja-JP" sz="1000" dirty="0" smtClean="0"/>
              <a:t>Windows Server </a:t>
            </a:r>
            <a:r>
              <a:rPr kumimoji="1" lang="ja-JP" altLang="en-US" sz="1000" dirty="0" smtClean="0"/>
              <a:t>は </a:t>
            </a:r>
            <a:r>
              <a:rPr kumimoji="1" lang="en-US" altLang="ja-JP" sz="1000" dirty="0" smtClean="0"/>
              <a:t>Administrator </a:t>
            </a:r>
            <a:r>
              <a:rPr kumimoji="1" lang="ja-JP" altLang="en-US" sz="1000" dirty="0" smtClean="0"/>
              <a:t>ユーザーは自動的に特権昇格しているが、</a:t>
            </a:r>
            <a:r>
              <a:rPr kumimoji="1" lang="en-US" altLang="ja-JP" sz="1000" dirty="0" smtClean="0"/>
              <a:t>Windows </a:t>
            </a:r>
            <a:r>
              <a:rPr kumimoji="1" lang="ja-JP" altLang="en-US" sz="1000" dirty="0" smtClean="0"/>
              <a:t>クライアントではコマンドプロンプトでの操作時に </a:t>
            </a:r>
            <a:r>
              <a:rPr kumimoji="1" lang="en-US" altLang="ja-JP" sz="1000" dirty="0" smtClean="0"/>
              <a:t>UAC </a:t>
            </a:r>
            <a:r>
              <a:rPr kumimoji="1" lang="ja-JP" altLang="en-US" sz="1000" dirty="0" smtClean="0"/>
              <a:t>による特権昇格が必要である。コマンドプロンプトを開くときは、「管理者として実行」を選択すること。</a:t>
            </a:r>
            <a:endParaRPr kumimoji="1" lang="ja-JP" altLang="en-US" sz="1000" dirty="0"/>
          </a:p>
        </p:txBody>
      </p:sp>
    </p:spTree>
    <p:extLst>
      <p:ext uri="{BB962C8B-B14F-4D97-AF65-F5344CB8AC3E}">
        <p14:creationId xmlns:p14="http://schemas.microsoft.com/office/powerpoint/2010/main" val="2534973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smtClean="0"/>
              <a:t>中継ゲートウェイにしたい </a:t>
            </a:r>
            <a:r>
              <a:rPr lang="en-US" altLang="ja-JP" sz="2000" dirty="0" smtClean="0"/>
              <a:t>Windows </a:t>
            </a:r>
            <a:r>
              <a:rPr lang="ja-JP" altLang="en-US" sz="2000" dirty="0" smtClean="0"/>
              <a:t>マシンで、</a:t>
            </a:r>
            <a:r>
              <a:rPr lang="en-US" altLang="ja-JP" sz="2000" dirty="0" smtClean="0"/>
              <a:t>2. </a:t>
            </a:r>
            <a:r>
              <a:rPr lang="ja-JP" altLang="en-US" sz="2000" dirty="0" smtClean="0"/>
              <a:t>で取り出した </a:t>
            </a:r>
            <a:r>
              <a:rPr lang="en-US" altLang="ja-JP" sz="2000" dirty="0" smtClean="0"/>
              <a:t>7 </a:t>
            </a:r>
            <a:r>
              <a:rPr lang="ja-JP" altLang="en-US" sz="2000" dirty="0" smtClean="0"/>
              <a:t>個のファイルを、適当なディレクトリ </a:t>
            </a:r>
            <a:r>
              <a:rPr lang="en-US" altLang="ja-JP" sz="2000" dirty="0" smtClean="0"/>
              <a:t>(</a:t>
            </a:r>
            <a:r>
              <a:rPr lang="ja-JP" altLang="en-US" sz="2000" dirty="0" smtClean="0"/>
              <a:t>例</a:t>
            </a:r>
            <a:r>
              <a:rPr lang="en-US" altLang="ja-JP" sz="2000" dirty="0" smtClean="0"/>
              <a:t>: C:\thin_gate\ </a:t>
            </a:r>
            <a:r>
              <a:rPr lang="ja-JP" altLang="en-US" sz="2000" dirty="0" smtClean="0"/>
              <a:t>等</a:t>
            </a:r>
            <a:r>
              <a:rPr lang="en-US" altLang="ja-JP" sz="2000" dirty="0" smtClean="0"/>
              <a:t>) </a:t>
            </a:r>
            <a:r>
              <a:rPr lang="ja-JP" altLang="en-US" sz="2000" dirty="0" err="1" smtClean="0"/>
              <a:t>に置</a:t>
            </a:r>
            <a:r>
              <a:rPr lang="ja-JP" altLang="en-US" sz="2000" dirty="0" smtClean="0"/>
              <a:t>きます。</a:t>
            </a:r>
            <a:endParaRPr lang="en-US" altLang="ja-JP" sz="2000" dirty="0" smtClean="0"/>
          </a:p>
          <a:p>
            <a:pPr marL="514350" indent="-514350">
              <a:buFont typeface="+mj-lt"/>
              <a:buAutoNum type="arabicPeriod" startAt="3"/>
            </a:pPr>
            <a:r>
              <a:rPr kumimoji="1" lang="en-US" altLang="ja-JP" sz="2000" dirty="0" smtClean="0"/>
              <a:t>ThinGate.exe (</a:t>
            </a:r>
            <a:r>
              <a:rPr kumimoji="1" lang="ja-JP" altLang="en-US" sz="2000" dirty="0" smtClean="0"/>
              <a:t>または </a:t>
            </a:r>
            <a:r>
              <a:rPr kumimoji="1" lang="en-US" altLang="ja-JP" sz="2000" dirty="0" smtClean="0"/>
              <a:t>ThinGate_x64.exe) ※ </a:t>
            </a:r>
            <a:r>
              <a:rPr kumimoji="1" lang="ja-JP" altLang="en-US" sz="2000" dirty="0" smtClean="0"/>
              <a:t>をダブルクリックすると、インストール方法等のメッセージが出ます。</a:t>
            </a:r>
            <a:endParaRPr kumimoji="1" lang="en-US" altLang="ja-JP" sz="2000" dirty="0" smtClean="0"/>
          </a:p>
          <a:p>
            <a:pPr marL="514350" indent="-514350">
              <a:buFont typeface="+mj-lt"/>
              <a:buAutoNum type="arabicPeriod" startAt="3"/>
            </a:pPr>
            <a:r>
              <a:rPr kumimoji="1" lang="ja-JP" altLang="en-US" sz="2000" dirty="0" smtClean="0"/>
              <a:t>コマンドプロンプト </a:t>
            </a:r>
            <a:r>
              <a:rPr kumimoji="1" lang="en-US" altLang="ja-JP" sz="2000" dirty="0" smtClean="0"/>
              <a:t>(</a:t>
            </a:r>
            <a:r>
              <a:rPr kumimoji="1" lang="en-US" altLang="ja-JP" sz="2000" dirty="0" err="1" smtClean="0"/>
              <a:t>cmd</a:t>
            </a:r>
            <a:r>
              <a:rPr kumimoji="1" lang="en-US" altLang="ja-JP" sz="2000" dirty="0" smtClean="0"/>
              <a:t>) </a:t>
            </a:r>
            <a:r>
              <a:rPr kumimoji="1" lang="ja-JP" altLang="en-US" sz="2000" dirty="0" smtClean="0"/>
              <a:t>を管理者権限で起動し、</a:t>
            </a:r>
            <a:r>
              <a:rPr kumimoji="1" lang="en-US" altLang="ja-JP" sz="2000" dirty="0" smtClean="0"/>
              <a:t>ThinGate.exe (</a:t>
            </a:r>
            <a:r>
              <a:rPr kumimoji="1" lang="ja-JP" altLang="en-US" sz="2000" dirty="0" smtClean="0"/>
              <a:t>または </a:t>
            </a:r>
            <a:r>
              <a:rPr kumimoji="1" lang="en-US" altLang="ja-JP" sz="2000" dirty="0" smtClean="0"/>
              <a:t>ThinGate_x64.exe) </a:t>
            </a:r>
            <a:r>
              <a:rPr kumimoji="1" lang="ja-JP" altLang="en-US" sz="2000" dirty="0" smtClean="0"/>
              <a:t>に </a:t>
            </a:r>
            <a:r>
              <a:rPr kumimoji="1" lang="en-US" altLang="ja-JP" sz="2000" dirty="0" smtClean="0"/>
              <a:t>/install </a:t>
            </a:r>
            <a:r>
              <a:rPr kumimoji="1" lang="ja-JP" altLang="en-US" sz="2000" dirty="0" smtClean="0"/>
              <a:t>オプションを付けて起動します。サービスとしてインストールに成功すると、その旨のメッセージが表示されます。</a:t>
            </a:r>
            <a:endParaRPr kumimoji="1" lang="en-US" altLang="ja-JP" sz="2000" dirty="0" smtClean="0"/>
          </a:p>
          <a:p>
            <a:pPr marL="514350" indent="-514350">
              <a:buFont typeface="+mj-lt"/>
              <a:buAutoNum type="arabicPeriod" startAt="3"/>
            </a:pPr>
            <a:r>
              <a:rPr kumimoji="1" lang="ja-JP" altLang="en-US" sz="2000" dirty="0" smtClean="0"/>
              <a:t>スタートメニューの「</a:t>
            </a:r>
            <a:r>
              <a:rPr kumimoji="1" lang="en-US" altLang="ja-JP" sz="2000" dirty="0" smtClean="0"/>
              <a:t>Windows </a:t>
            </a:r>
            <a:r>
              <a:rPr kumimoji="1" lang="ja-JP" altLang="en-US" sz="2000" dirty="0" smtClean="0"/>
              <a:t>管理ツール」→「サービス」を開き、「</a:t>
            </a:r>
            <a:r>
              <a:rPr kumimoji="1" lang="en-US" altLang="ja-JP" sz="2000" dirty="0" err="1" smtClean="0"/>
              <a:t>thingate</a:t>
            </a:r>
            <a:r>
              <a:rPr kumimoji="1" lang="ja-JP" altLang="en-US" sz="2000" dirty="0" smtClean="0"/>
              <a:t>」サービスがインストールされ、実行中になっていることを確認します。</a:t>
            </a:r>
            <a:endParaRPr kumimoji="1" lang="en-US" altLang="ja-JP" sz="2000" dirty="0" smtClean="0"/>
          </a:p>
          <a:p>
            <a:pPr marL="514350" indent="-514350">
              <a:buFont typeface="+mj-lt"/>
              <a:buAutoNum type="arabicPeriod" startAt="3"/>
            </a:pPr>
            <a:r>
              <a:rPr kumimoji="1" lang="ja-JP" altLang="en-US" sz="2000" dirty="0" smtClean="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a:t>
            </a:r>
            <a:r>
              <a:rPr lang="ja-JP" altLang="en-US" sz="2000" dirty="0" smtClean="0"/>
              <a:t>と全く均しい</a:t>
            </a:r>
            <a:r>
              <a:rPr lang="ja-JP" altLang="en-US" sz="2000" dirty="0"/>
              <a:t>状態になっていることになります</a:t>
            </a:r>
            <a:r>
              <a:rPr lang="ja-JP" altLang="en-US" sz="2000" dirty="0" smtClean="0"/>
              <a:t>。</a:t>
            </a:r>
            <a:r>
              <a:rPr lang="en-US" altLang="ja-JP" sz="2000" dirty="0" smtClean="0"/>
              <a:t/>
            </a:r>
            <a:br>
              <a:rPr lang="en-US" altLang="ja-JP" sz="2000" dirty="0" smtClean="0"/>
            </a:br>
            <a:r>
              <a:rPr lang="ja-JP" altLang="en-US" sz="2000" dirty="0" smtClean="0"/>
              <a:t>そこ</a:t>
            </a:r>
            <a:r>
              <a:rPr lang="ja-JP" altLang="en-US" sz="2000" dirty="0"/>
              <a:t>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a:t>
            </a:r>
            <a:r>
              <a:rPr lang="ja-JP" altLang="en-US" sz="2000" dirty="0" smtClean="0"/>
              <a:t>と全く同様</a:t>
            </a:r>
            <a:r>
              <a:rPr lang="ja-JP" altLang="en-US" sz="2000" dirty="0"/>
              <a:t>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smtClean="0"/>
              <a:t>※ ThinGate.exe </a:t>
            </a:r>
            <a:r>
              <a:rPr kumimoji="1" lang="ja-JP" altLang="en-US" sz="1400" dirty="0" smtClean="0"/>
              <a:t>は </a:t>
            </a:r>
            <a:r>
              <a:rPr kumimoji="1" lang="en-US" altLang="ja-JP" sz="1400" dirty="0" smtClean="0"/>
              <a:t>32</a:t>
            </a:r>
            <a:r>
              <a:rPr kumimoji="1" lang="ja-JP" altLang="en-US" sz="1400" dirty="0" smtClean="0"/>
              <a:t> ビット版、</a:t>
            </a:r>
            <a:r>
              <a:rPr kumimoji="1" lang="en-US" altLang="ja-JP" sz="1400" dirty="0" smtClean="0"/>
              <a:t>ThinGate_x64.exe </a:t>
            </a:r>
            <a:r>
              <a:rPr kumimoji="1" lang="ja-JP" altLang="en-US" sz="1400" dirty="0" smtClean="0"/>
              <a:t>は </a:t>
            </a:r>
            <a:r>
              <a:rPr kumimoji="1" lang="en-US" altLang="ja-JP" sz="1400" dirty="0" smtClean="0"/>
              <a:t>64 </a:t>
            </a:r>
            <a:r>
              <a:rPr kumimoji="1" lang="ja-JP" altLang="en-US" sz="1400" dirty="0" smtClean="0"/>
              <a:t>ビット版です。お使いのプロセッサに基づいて選択してください。いずれか一方のみをご使用ください。メモリが </a:t>
            </a:r>
            <a:r>
              <a:rPr kumimoji="1" lang="en-US" altLang="ja-JP" sz="1400" dirty="0" smtClean="0"/>
              <a:t>4GB </a:t>
            </a:r>
            <a:r>
              <a:rPr kumimoji="1" lang="ja-JP" altLang="en-US" sz="1400" dirty="0" smtClean="0"/>
              <a:t>以上ある場合、</a:t>
            </a:r>
            <a:r>
              <a:rPr lang="en-US" altLang="ja-JP" sz="1400" dirty="0" smtClean="0"/>
              <a:t>64 </a:t>
            </a:r>
            <a:r>
              <a:rPr lang="ja-JP" altLang="en-US" sz="1400" dirty="0" smtClean="0"/>
              <a:t>ビット版をお勧めします。</a:t>
            </a:r>
            <a:r>
              <a:rPr lang="en-US" altLang="ja-JP" sz="1400" dirty="0" smtClean="0"/>
              <a:t>(32 </a:t>
            </a:r>
            <a:r>
              <a:rPr lang="ja-JP" altLang="en-US" sz="1400" dirty="0" smtClean="0"/>
              <a:t>ビット版のほうが、メモリ消費量は若干少なくなりますが、問題になるほどではありません。</a:t>
            </a:r>
            <a:r>
              <a:rPr lang="en-US" altLang="ja-JP" sz="1400" dirty="0" smtClean="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smtClean="0"/>
              <a:t>3B </a:t>
            </a:r>
            <a:r>
              <a:rPr lang="ja-JP" altLang="en-US" sz="2000" dirty="0"/>
              <a:t>章では、</a:t>
            </a:r>
            <a:r>
              <a:rPr lang="en-US" altLang="ja-JP" sz="2000" dirty="0"/>
              <a:t>Linux</a:t>
            </a:r>
            <a:r>
              <a:rPr lang="ja-JP" altLang="en-US" sz="2000" dirty="0"/>
              <a:t> </a:t>
            </a:r>
            <a:r>
              <a:rPr lang="ja-JP" altLang="en-US" sz="2000" dirty="0" smtClean="0"/>
              <a:t>版 </a:t>
            </a:r>
            <a:r>
              <a:rPr lang="en-US" altLang="ja-JP" sz="2000" dirty="0" smtClean="0"/>
              <a:t>HTML5 </a:t>
            </a:r>
            <a:r>
              <a:rPr lang="ja-JP" altLang="en-US" sz="2000" dirty="0"/>
              <a:t>版 </a:t>
            </a:r>
            <a:r>
              <a:rPr lang="en-US" altLang="ja-JP" sz="2000" dirty="0"/>
              <a:t>Web </a:t>
            </a:r>
            <a:r>
              <a:rPr lang="ja-JP" altLang="en-US" sz="2000" dirty="0" smtClean="0"/>
              <a:t>クライアント用 </a:t>
            </a:r>
            <a:r>
              <a:rPr lang="en-US" altLang="ja-JP" sz="2000" dirty="0" smtClean="0"/>
              <a:t>Web </a:t>
            </a:r>
            <a:r>
              <a:rPr lang="ja-JP" altLang="en-US" sz="2000" dirty="0"/>
              <a:t>サーバーの構築方法を述べた。</a:t>
            </a:r>
          </a:p>
          <a:p>
            <a:r>
              <a:rPr lang="ja-JP" altLang="en-US" sz="2000" dirty="0"/>
              <a:t>本節では、</a:t>
            </a:r>
            <a:r>
              <a:rPr lang="en-US" altLang="ja-JP" sz="2000" dirty="0"/>
              <a:t>Windows </a:t>
            </a:r>
            <a:r>
              <a:rPr lang="ja-JP" altLang="en-US" sz="2000" dirty="0" smtClean="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a:t>
            </a:r>
            <a:r>
              <a:rPr lang="ja-JP" altLang="en-US" sz="2000" dirty="0"/>
              <a:t>構築方法を述べる。</a:t>
            </a:r>
            <a:endParaRPr lang="en-US" altLang="ja-JP" sz="2000" dirty="0"/>
          </a:p>
          <a:p>
            <a:pPr lvl="1"/>
            <a:r>
              <a:rPr lang="ja-JP" altLang="en-US" sz="1800" dirty="0"/>
              <a:t>なお、</a:t>
            </a:r>
            <a:r>
              <a:rPr lang="en-US" altLang="ja-JP" sz="1800" dirty="0"/>
              <a:t>Windows </a:t>
            </a:r>
            <a:r>
              <a:rPr lang="ja-JP" altLang="en-US" sz="1800" dirty="0" smtClean="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a:t>
            </a:r>
            <a:r>
              <a:rPr lang="ja-JP" altLang="en-US" sz="1800" dirty="0" smtClean="0"/>
              <a:t>は</a:t>
            </a:r>
            <a:r>
              <a:rPr lang="ja-JP" altLang="en-US" sz="1800" dirty="0"/>
              <a:t>、</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r>
              <a:rPr lang="ja-JP" altLang="en-US" sz="1800" dirty="0" smtClean="0"/>
              <a:t>。シン</a:t>
            </a:r>
            <a:r>
              <a:rPr lang="ja-JP" altLang="en-US" sz="1800" dirty="0"/>
              <a:t>・テレワークシステム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r>
              <a:rPr lang="en-US" altLang="ja-JP" sz="1800" dirty="0"/>
              <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smtClean="0"/>
              <a:t>5-12. Windows </a:t>
            </a:r>
            <a:r>
              <a:rPr kumimoji="1" lang="ja-JP" altLang="en-US" sz="3200" dirty="0" smtClean="0"/>
              <a:t>版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サーバーの構築方法について</a:t>
            </a:r>
            <a:endParaRPr kumimoji="1" lang="ja-JP" altLang="en-US" sz="3200" dirty="0"/>
          </a:p>
        </p:txBody>
      </p:sp>
    </p:spTree>
    <p:extLst>
      <p:ext uri="{BB962C8B-B14F-4D97-AF65-F5344CB8AC3E}">
        <p14:creationId xmlns:p14="http://schemas.microsoft.com/office/powerpoint/2010/main" val="235330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 </a:t>
            </a:r>
            <a:r>
              <a:rPr kumimoji="1" lang="ja-JP" altLang="en-US" sz="8800" dirty="0" smtClean="0"/>
              <a:t>必要な資源と時間</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1) 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r>
              <a:rPr lang="ja-JP" altLang="en-US" dirty="0" smtClean="0"/>
              <a:t>。</a:t>
            </a:r>
            <a:r>
              <a:rPr lang="en-US" altLang="ja-JP" dirty="0" smtClean="0"/>
              <a:t>Web </a:t>
            </a:r>
            <a:r>
              <a:rPr lang="ja-JP" altLang="en-US" dirty="0" smtClean="0"/>
              <a:t>ブラウザで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2) 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Web </a:t>
            </a:r>
            <a:r>
              <a:rPr lang="ja-JP" altLang="en-US" dirty="0" smtClean="0"/>
              <a:t>ブラウザを</a:t>
            </a:r>
            <a:r>
              <a:rPr lang="ja-JP" altLang="en-US" dirty="0" smtClean="0"/>
              <a:t>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endParaRPr lang="ja-JP" altLang="en-US" sz="1200" dirty="0"/>
          </a:p>
        </p:txBody>
      </p:sp>
    </p:spTree>
    <p:extLst>
      <p:ext uri="{BB962C8B-B14F-4D97-AF65-F5344CB8AC3E}">
        <p14:creationId xmlns:p14="http://schemas.microsoft.com/office/powerpoint/2010/main" val="1024980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a:t>
            </a:r>
            <a:r>
              <a:rPr lang="en-US" altLang="ja-JP" sz="1100" dirty="0" smtClean="0">
                <a:solidFill>
                  <a:schemeClr val="bg1"/>
                </a:solidFill>
                <a:latin typeface="Consolas" panose="020B0609020204030204" pitchFamily="49" charset="0"/>
              </a:rPr>
              <a:t>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a:t>
            </a:r>
            <a:r>
              <a:rPr lang="ja-JP" altLang="en-US" dirty="0" smtClean="0"/>
              <a:t>、メモ帳を</a:t>
            </a:r>
            <a:r>
              <a:rPr lang="ja-JP" altLang="en-US" dirty="0" smtClean="0"/>
              <a:t>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lang="ja-JP" altLang="en-US" sz="1600" dirty="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699662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smtClean="0"/>
              <a:t>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2710755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コマンドプロンプト上で</a:t>
            </a:r>
            <a:r>
              <a:rPr kumimoji="1" lang="ja-JP" altLang="en-US" dirty="0" smtClean="0"/>
              <a:t>、</a:t>
            </a:r>
            <a:r>
              <a:rPr kumimoji="1" lang="en-US" altLang="ja-JP" dirty="0" smtClean="0"/>
              <a:t>5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en-US" altLang="ja-JP" dirty="0" smtClean="0"/>
              <a:t>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r>
              <a:rPr lang="ja-JP" altLang="en-US" dirty="0" smtClean="0"/>
              <a:t>。</a:t>
            </a:r>
            <a:endParaRPr lang="en-US" altLang="ja-JP" dirty="0" smtClean="0"/>
          </a:p>
          <a:p>
            <a:pPr marL="342900" indent="-342900">
              <a:buFont typeface="Arial" panose="020B0604020202020204" pitchFamily="34" charset="0"/>
              <a:buChar char="•"/>
            </a:pPr>
            <a:endParaRPr lang="en-US" altLang="ja-JP" dirty="0"/>
          </a:p>
          <a:p>
            <a:endParaRPr lang="en-US" altLang="ja-JP" dirty="0"/>
          </a:p>
          <a:p>
            <a:r>
              <a:rPr lang="ja-JP" altLang="en-US" dirty="0" smtClean="0"/>
              <a:t>スタンドアロン版</a:t>
            </a:r>
            <a:r>
              <a:rPr lang="ja-JP" altLang="en-US" dirty="0"/>
              <a:t>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ja-JP" altLang="en-US" dirty="0" smtClean="0"/>
              <a:t>、</a:t>
            </a:r>
            <a:r>
              <a:rPr lang="en-US" altLang="ja-JP" dirty="0" err="1" smtClean="0"/>
              <a:t>thingate</a:t>
            </a:r>
            <a:r>
              <a:rPr lang="en-US" altLang="ja-JP" dirty="0" smtClean="0"/>
              <a:t> </a:t>
            </a:r>
            <a:r>
              <a:rPr lang="ja-JP" altLang="en-US" dirty="0" smtClean="0"/>
              <a:t>プロセス </a:t>
            </a:r>
            <a:r>
              <a:rPr lang="en-US" altLang="ja-JP" dirty="0" smtClean="0"/>
              <a:t>(</a:t>
            </a:r>
            <a:r>
              <a:rPr lang="ja-JP" altLang="en-US" dirty="0" smtClean="0"/>
              <a:t>サービス</a:t>
            </a:r>
            <a:r>
              <a:rPr lang="en-US" altLang="ja-JP" dirty="0" smtClean="0"/>
              <a:t>) </a:t>
            </a:r>
            <a:r>
              <a:rPr lang="ja-JP" altLang="en-US" dirty="0" smtClean="0"/>
              <a:t>が</a:t>
            </a:r>
            <a:r>
              <a:rPr lang="ja-JP" altLang="en-US" dirty="0"/>
              <a:t>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435692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11. </a:t>
            </a:r>
            <a:r>
              <a:rPr kumimoji="1" lang="ja-JP" altLang="en-US" sz="2800" dirty="0" smtClean="0"/>
              <a:t>将来</a:t>
            </a:r>
            <a:r>
              <a:rPr kumimoji="1" lang="ja-JP" altLang="en-US" sz="2800" dirty="0" smtClean="0"/>
              <a:t>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2-1. </a:t>
            </a:r>
            <a:r>
              <a:rPr kumimoji="1" lang="ja-JP" altLang="en-US" dirty="0" smtClean="0"/>
              <a:t>構築用環境・所要時間</a:t>
            </a:r>
            <a:endParaRPr kumimoji="1" lang="ja-JP" altLang="en-US" dirty="0"/>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9" y="1644214"/>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作業用マシン </a:t>
            </a:r>
            <a:r>
              <a:rPr kumimoji="1" lang="en-US" altLang="ja-JP" sz="2400" dirty="0" smtClean="0"/>
              <a:t>(Windows 10 or 8.1) × 1 </a:t>
            </a:r>
            <a:r>
              <a:rPr kumimoji="1" lang="ja-JP" altLang="en-US" sz="2400" dirty="0" smtClean="0"/>
              <a:t>台</a:t>
            </a:r>
            <a:endParaRPr kumimoji="1" lang="ja-JP" altLang="en-US" sz="2400" dirty="0"/>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smtClean="0"/>
              <a:t>2. </a:t>
            </a:r>
            <a:r>
              <a:rPr kumimoji="1" lang="ja-JP" altLang="en-US" sz="2400" dirty="0" smtClean="0"/>
              <a:t>標準的な </a:t>
            </a:r>
            <a:r>
              <a:rPr kumimoji="1" lang="en-US" altLang="ja-JP" sz="2400" dirty="0" smtClean="0"/>
              <a:t>Linux </a:t>
            </a:r>
            <a:r>
              <a:rPr kumimoji="1" lang="ja-JP" altLang="en-US" sz="2400" dirty="0" smtClean="0"/>
              <a:t>が動作するインターネットサーバー </a:t>
            </a:r>
            <a:r>
              <a:rPr kumimoji="1" lang="en-US" altLang="ja-JP" sz="2400" dirty="0" smtClean="0"/>
              <a:t>× 1 </a:t>
            </a:r>
            <a:r>
              <a:rPr kumimoji="1" lang="ja-JP" altLang="en-US" sz="2400" dirty="0" smtClean="0"/>
              <a:t>台</a:t>
            </a:r>
            <a:endParaRPr kumimoji="1" lang="ja-JP" altLang="en-US" sz="2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smtClean="0"/>
              <a:t>必要なリソースは、わずか </a:t>
            </a:r>
            <a:r>
              <a:rPr kumimoji="1" lang="en-US" altLang="ja-JP" sz="2400" dirty="0" smtClean="0"/>
              <a:t>2 </a:t>
            </a:r>
            <a:r>
              <a:rPr kumimoji="1" lang="ja-JP" altLang="en-US" sz="2400" dirty="0" smtClean="0"/>
              <a:t>台のホストのみ。</a:t>
            </a:r>
            <a:r>
              <a:rPr kumimoji="1" lang="ja-JP" altLang="en-US" sz="2400" b="1" dirty="0" smtClean="0">
                <a:solidFill>
                  <a:srgbClr val="0000FF"/>
                </a:solidFill>
              </a:rPr>
              <a:t>所要時間は、</a:t>
            </a:r>
            <a:r>
              <a:rPr kumimoji="1" lang="en-US" altLang="ja-JP" sz="2400" b="1" dirty="0" smtClean="0">
                <a:solidFill>
                  <a:srgbClr val="0000FF"/>
                </a:solidFill>
              </a:rPr>
              <a:t>1 </a:t>
            </a:r>
            <a:r>
              <a:rPr kumimoji="1" lang="ja-JP" altLang="en-US" sz="2400" b="1" dirty="0" smtClean="0">
                <a:solidFill>
                  <a:srgbClr val="0000FF"/>
                </a:solidFill>
              </a:rPr>
              <a:t>時間程度。</a:t>
            </a:r>
            <a:r>
              <a:rPr kumimoji="1" lang="en-US" altLang="ja-JP" sz="2400" b="1" dirty="0" smtClean="0">
                <a:solidFill>
                  <a:srgbClr val="0000FF"/>
                </a:solidFill>
              </a:rPr>
              <a:t>(</a:t>
            </a:r>
            <a:r>
              <a:rPr kumimoji="1" lang="ja-JP" altLang="en-US" sz="2400" b="1" dirty="0" smtClean="0">
                <a:solidFill>
                  <a:srgbClr val="0000FF"/>
                </a:solidFill>
              </a:rPr>
              <a:t>慣れれば </a:t>
            </a:r>
            <a:r>
              <a:rPr kumimoji="1" lang="en-US" altLang="ja-JP" sz="2400" b="1" dirty="0" smtClean="0">
                <a:solidFill>
                  <a:srgbClr val="0000FF"/>
                </a:solidFill>
              </a:rPr>
              <a:t>15 </a:t>
            </a:r>
            <a:r>
              <a:rPr kumimoji="1" lang="ja-JP" altLang="en-US" sz="2400" b="1" dirty="0" smtClean="0">
                <a:solidFill>
                  <a:srgbClr val="0000FF"/>
                </a:solidFill>
              </a:rPr>
              <a:t>分</a:t>
            </a:r>
            <a:r>
              <a:rPr kumimoji="1" lang="en-US" altLang="ja-JP" sz="2400" b="1" dirty="0" smtClean="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en-US" altLang="ja-JP" dirty="0" smtClean="0"/>
              <a:t>2. </a:t>
            </a:r>
            <a:r>
              <a:rPr kumimoji="1" lang="ja-JP" altLang="en-US" dirty="0" smtClean="0"/>
              <a:t>のサーバーと </a:t>
            </a:r>
            <a:r>
              <a:rPr lang="en-US" altLang="ja-JP" dirty="0" smtClean="0"/>
              <a:t>SSH </a:t>
            </a:r>
            <a:r>
              <a:rPr kumimoji="1" lang="ja-JP" altLang="en-US" dirty="0" smtClean="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smtClean="0"/>
              <a:t>Intel x64 </a:t>
            </a:r>
            <a:r>
              <a:rPr lang="ja-JP" altLang="en-US" sz="1600" dirty="0" smtClean="0"/>
              <a:t>または </a:t>
            </a:r>
            <a:r>
              <a:rPr lang="en-US" altLang="ja-JP" sz="1600" dirty="0" smtClean="0"/>
              <a:t>ARM 64bit</a:t>
            </a:r>
            <a:r>
              <a:rPr lang="ja-JP" altLang="en-US" sz="1600" dirty="0" smtClean="0"/>
              <a:t> であること。</a:t>
            </a:r>
            <a:r>
              <a:rPr lang="en-US" altLang="ja-JP" sz="1600" dirty="0" smtClean="0"/>
              <a:t/>
            </a:r>
            <a:br>
              <a:rPr lang="en-US" altLang="ja-JP" sz="1600" dirty="0" smtClean="0"/>
            </a:br>
            <a:r>
              <a:rPr lang="en-US" altLang="ja-JP" sz="1600" dirty="0" smtClean="0"/>
              <a:t>(Raspberry Pi </a:t>
            </a:r>
            <a:r>
              <a:rPr lang="ja-JP" altLang="en-US" sz="1600" dirty="0" smtClean="0"/>
              <a:t>等の組み込み機器でも可</a:t>
            </a:r>
            <a:r>
              <a:rPr lang="en-US" altLang="ja-JP" sz="1600" dirty="0" smtClean="0"/>
              <a:t>)</a:t>
            </a:r>
          </a:p>
          <a:p>
            <a:pPr marL="285750" indent="-285750">
              <a:buFont typeface="Arial" panose="020B0604020202020204" pitchFamily="34" charset="0"/>
              <a:buChar char="•"/>
            </a:pPr>
            <a:r>
              <a:rPr lang="en-US" altLang="ja-JP" sz="1600" dirty="0" smtClean="0"/>
              <a:t>AWS, Azure, GCP, </a:t>
            </a:r>
            <a:r>
              <a:rPr lang="ja-JP" altLang="en-US" sz="1600" dirty="0" smtClean="0"/>
              <a:t>さくらのクラウド 等の </a:t>
            </a:r>
            <a:r>
              <a:rPr lang="en-US" altLang="ja-JP" sz="1600" dirty="0" smtClean="0"/>
              <a:t>VM</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VMware, Hyper-V, KVM </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Linux </a:t>
            </a:r>
            <a:r>
              <a:rPr lang="ja-JP" altLang="en-US" sz="1600" dirty="0" smtClean="0"/>
              <a:t>コンテナ内で動作可能。</a:t>
            </a:r>
            <a:r>
              <a:rPr lang="en-US" altLang="ja-JP" sz="1600" dirty="0" smtClean="0"/>
              <a:t>(LXD </a:t>
            </a:r>
            <a:r>
              <a:rPr lang="ja-JP" altLang="en-US" sz="1600" dirty="0" smtClean="0"/>
              <a:t>を検証済み</a:t>
            </a:r>
            <a:r>
              <a:rPr lang="en-US" altLang="ja-JP" sz="1600" dirty="0" smtClean="0"/>
              <a:t>)</a:t>
            </a:r>
          </a:p>
          <a:p>
            <a:pPr marL="285750" indent="-285750">
              <a:buFont typeface="Arial" panose="020B0604020202020204" pitchFamily="34" charset="0"/>
              <a:buChar char="•"/>
            </a:pPr>
            <a:r>
              <a:rPr kumimoji="1" lang="ja-JP" altLang="en-US" sz="1600" dirty="0" smtClean="0"/>
              <a:t>メモリ </a:t>
            </a:r>
            <a:r>
              <a:rPr kumimoji="1" lang="en-US" altLang="ja-JP" sz="1600" dirty="0" smtClean="0"/>
              <a:t>1GB </a:t>
            </a:r>
            <a:r>
              <a:rPr kumimoji="1" lang="ja-JP" altLang="en-US" sz="1600" dirty="0" smtClean="0"/>
              <a:t>以上。</a:t>
            </a:r>
            <a:r>
              <a:rPr kumimoji="1" lang="en-US" altLang="ja-JP" sz="1600" dirty="0" smtClean="0"/>
              <a:t>CPU 1 </a:t>
            </a:r>
            <a:r>
              <a:rPr kumimoji="1" lang="ja-JP" altLang="en-US" sz="1600" dirty="0" smtClean="0"/>
              <a:t>コア以上。</a:t>
            </a:r>
            <a:r>
              <a:rPr kumimoji="1" lang="en-US" altLang="ja-JP" sz="1600" dirty="0" smtClean="0"/>
              <a:t/>
            </a:r>
            <a:br>
              <a:rPr kumimoji="1" lang="en-US" altLang="ja-JP" sz="1600" dirty="0" smtClean="0"/>
            </a:br>
            <a:r>
              <a:rPr kumimoji="1" lang="en-US" altLang="ja-JP" sz="1600" dirty="0" smtClean="0"/>
              <a:t>(HTML5</a:t>
            </a:r>
            <a:r>
              <a:rPr kumimoji="1" lang="ja-JP" altLang="en-US" sz="1600" dirty="0" smtClean="0"/>
              <a:t> 版 </a:t>
            </a:r>
            <a:r>
              <a:rPr kumimoji="1" lang="en-US" altLang="ja-JP" sz="1600" dirty="0" smtClean="0"/>
              <a:t>Web </a:t>
            </a:r>
            <a:r>
              <a:rPr kumimoji="1" lang="ja-JP" altLang="en-US" sz="1600" dirty="0" smtClean="0"/>
              <a:t>クライアント用 </a:t>
            </a:r>
            <a:r>
              <a:rPr kumimoji="1" lang="en-US" altLang="ja-JP" sz="1600" dirty="0" smtClean="0"/>
              <a:t>Web </a:t>
            </a:r>
            <a:r>
              <a:rPr kumimoji="1" lang="ja-JP" altLang="en-US" sz="1600" dirty="0" smtClean="0"/>
              <a:t>サーバーを稼働させる場合はメモリ </a:t>
            </a:r>
            <a:r>
              <a:rPr kumimoji="1" lang="en-US" altLang="ja-JP" sz="1600" dirty="0" smtClean="0"/>
              <a:t>2GB </a:t>
            </a:r>
            <a:r>
              <a:rPr kumimoji="1" lang="ja-JP" altLang="en-US" sz="1600" dirty="0" smtClean="0"/>
              <a:t>以上、</a:t>
            </a:r>
            <a:r>
              <a:rPr kumimoji="1" lang="en-US" altLang="ja-JP" sz="1600" dirty="0" smtClean="0"/>
              <a:t>CPU 2 </a:t>
            </a:r>
            <a:r>
              <a:rPr kumimoji="1" lang="ja-JP" altLang="en-US" sz="1600" dirty="0" smtClean="0"/>
              <a:t>コア以上。</a:t>
            </a:r>
            <a:r>
              <a:rPr kumimoji="1" lang="en-US" altLang="ja-JP" sz="1600" dirty="0" smtClean="0"/>
              <a:t>)</a:t>
            </a:r>
          </a:p>
          <a:p>
            <a:pPr marL="285750" indent="-285750">
              <a:buFont typeface="Arial" panose="020B0604020202020204" pitchFamily="34" charset="0"/>
              <a:buChar char="•"/>
            </a:pPr>
            <a:r>
              <a:rPr kumimoji="1" lang="ja-JP" altLang="en-US" sz="1600" dirty="0" smtClean="0"/>
              <a:t>グローバル </a:t>
            </a:r>
            <a:r>
              <a:rPr kumimoji="1" lang="en-US" altLang="ja-JP" sz="1600" dirty="0" smtClean="0"/>
              <a:t>IPv4 </a:t>
            </a:r>
            <a:r>
              <a:rPr kumimoji="1" lang="ja-JP" altLang="en-US" sz="1600" dirty="0" smtClean="0"/>
              <a:t>アドレスが </a:t>
            </a:r>
            <a:r>
              <a:rPr kumimoji="1" lang="en-US" altLang="ja-JP" sz="1600" dirty="0" smtClean="0"/>
              <a:t>1 </a:t>
            </a:r>
            <a:r>
              <a:rPr kumimoji="1" lang="ja-JP" altLang="en-US" sz="1600" dirty="0" smtClean="0"/>
              <a:t>個必要。</a:t>
            </a:r>
            <a:r>
              <a:rPr kumimoji="1" lang="en-US" altLang="ja-JP" sz="1600" dirty="0" smtClean="0"/>
              <a:t/>
            </a:r>
            <a:br>
              <a:rPr kumimoji="1" lang="en-US" altLang="ja-JP" sz="1600" dirty="0" smtClean="0"/>
            </a:br>
            <a:r>
              <a:rPr kumimoji="1" lang="en-US" altLang="ja-JP" sz="1600" dirty="0" smtClean="0"/>
              <a:t>(</a:t>
            </a:r>
            <a:r>
              <a:rPr kumimoji="1" lang="ja-JP" altLang="en-US" sz="1600" dirty="0" smtClean="0"/>
              <a:t>静的 </a:t>
            </a:r>
            <a:r>
              <a:rPr kumimoji="1" lang="en-US" altLang="ja-JP" sz="1600" dirty="0" smtClean="0"/>
              <a:t>IP </a:t>
            </a:r>
            <a:r>
              <a:rPr kumimoji="1" lang="ja-JP" altLang="en-US" sz="1600" dirty="0" smtClean="0"/>
              <a:t>を推奨するが、別途 </a:t>
            </a:r>
            <a:r>
              <a:rPr kumimoji="1" lang="en-US" altLang="ja-JP" sz="1600" dirty="0" smtClean="0"/>
              <a:t>Dynamic DNS </a:t>
            </a:r>
            <a:r>
              <a:rPr kumimoji="1" lang="ja-JP" altLang="en-US" sz="1600" dirty="0" smtClean="0"/>
              <a:t>を利用するならば動的 </a:t>
            </a:r>
            <a:r>
              <a:rPr kumimoji="1" lang="en-US" altLang="ja-JP" sz="1600" dirty="0" smtClean="0"/>
              <a:t>IP </a:t>
            </a:r>
            <a:r>
              <a:rPr kumimoji="1" lang="ja-JP" altLang="en-US" sz="1600" dirty="0" smtClean="0"/>
              <a:t>でも可</a:t>
            </a:r>
            <a:r>
              <a:rPr kumimoji="1" lang="en-US" altLang="ja-JP" sz="1600" dirty="0" smtClean="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Ubuntu 20.04 </a:t>
            </a:r>
            <a:r>
              <a:rPr lang="ja-JP" altLang="en-US" dirty="0" smtClean="0"/>
              <a:t>を利用。</a:t>
            </a:r>
          </a:p>
          <a:p>
            <a:pPr marL="285750" indent="-285750">
              <a:buFont typeface="Arial" panose="020B0604020202020204" pitchFamily="34" charset="0"/>
              <a:buChar char="•"/>
            </a:pPr>
            <a:r>
              <a:rPr kumimoji="1" lang="ja-JP" altLang="en-US" dirty="0" smtClean="0"/>
              <a:t>他の </a:t>
            </a:r>
            <a:r>
              <a:rPr lang="en-US" altLang="ja-JP" dirty="0" smtClean="0"/>
              <a:t>Linux </a:t>
            </a:r>
            <a:r>
              <a:rPr lang="ja-JP" altLang="en-US" dirty="0" smtClean="0"/>
              <a:t>でも動作するが、</a:t>
            </a:r>
            <a:r>
              <a:rPr lang="en-US" altLang="ja-JP" dirty="0" smtClean="0"/>
              <a:t>OS </a:t>
            </a:r>
            <a:r>
              <a:rPr lang="ja-JP" altLang="en-US" dirty="0" smtClean="0"/>
              <a:t>ディストリビューション固有の不具合が発生した場合は、利用側の責任で対応すること。</a:t>
            </a:r>
            <a:endParaRPr lang="en-US" altLang="ja-JP" dirty="0" smtClean="0"/>
          </a:p>
          <a:p>
            <a:pPr marL="285750" indent="-285750">
              <a:buFont typeface="Arial" panose="020B0604020202020204" pitchFamily="34" charset="0"/>
              <a:buChar char="•"/>
            </a:pPr>
            <a:r>
              <a:rPr kumimoji="1" lang="en-US" altLang="ja-JP" dirty="0" smtClean="0"/>
              <a:t>Linux </a:t>
            </a:r>
            <a:r>
              <a:rPr kumimoji="1" lang="ja-JP" altLang="en-US" dirty="0" smtClean="0"/>
              <a:t>コンテナを利用する場合は、多種多様な構成方法があるため、利用側の責任で対応すること。</a:t>
            </a:r>
            <a:endParaRPr kumimoji="1" lang="en-US" altLang="ja-JP" dirty="0" smtClean="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smtClean="0">
                <a:solidFill>
                  <a:schemeClr val="accent6">
                    <a:lumMod val="75000"/>
                  </a:schemeClr>
                </a:solidFill>
              </a:rPr>
              <a:t>2021/02/25 </a:t>
            </a:r>
            <a:r>
              <a:rPr kumimoji="1" lang="en-US" altLang="ja-JP" sz="1200" b="1" dirty="0" smtClean="0">
                <a:solidFill>
                  <a:srgbClr val="FF0000"/>
                </a:solidFill>
              </a:rPr>
              <a:t>NEW!</a:t>
            </a:r>
            <a:r>
              <a:rPr kumimoji="1" lang="en-US" altLang="ja-JP" sz="1200" dirty="0" smtClean="0">
                <a:solidFill>
                  <a:srgbClr val="FF0000"/>
                </a:solidFill>
              </a:rPr>
              <a:t> </a:t>
            </a:r>
            <a:r>
              <a:rPr kumimoji="1" lang="en-US" altLang="ja-JP" sz="1200" dirty="0" smtClean="0">
                <a:solidFill>
                  <a:schemeClr val="tx1"/>
                </a:solidFill>
              </a:rPr>
              <a:t>Windows </a:t>
            </a:r>
            <a:r>
              <a:rPr kumimoji="1" lang="ja-JP" altLang="en-US" sz="1200" dirty="0" smtClean="0">
                <a:solidFill>
                  <a:schemeClr val="tx1"/>
                </a:solidFill>
              </a:rPr>
              <a:t>版中継ゲートウェイ </a:t>
            </a:r>
            <a:r>
              <a:rPr kumimoji="1" lang="en-US" altLang="ja-JP" sz="1200" dirty="0" smtClean="0">
                <a:solidFill>
                  <a:schemeClr val="tx1"/>
                </a:solidFill>
              </a:rPr>
              <a:t>(</a:t>
            </a:r>
            <a:r>
              <a:rPr kumimoji="1" lang="ja-JP" altLang="en-US" sz="1200" dirty="0" smtClean="0">
                <a:solidFill>
                  <a:schemeClr val="tx1"/>
                </a:solidFill>
              </a:rPr>
              <a:t>試作中</a:t>
            </a:r>
            <a:r>
              <a:rPr kumimoji="1" lang="en-US" altLang="ja-JP" sz="1200" dirty="0" smtClean="0">
                <a:solidFill>
                  <a:schemeClr val="tx1"/>
                </a:solidFill>
              </a:rPr>
              <a:t>) </a:t>
            </a:r>
            <a:r>
              <a:rPr kumimoji="1" lang="ja-JP" altLang="en-US" sz="1200" dirty="0" smtClean="0">
                <a:solidFill>
                  <a:schemeClr val="tx1"/>
                </a:solidFill>
              </a:rPr>
              <a:t>も利用可能です</a:t>
            </a:r>
            <a:r>
              <a:rPr lang="ja-JP" altLang="en-US" sz="1200" dirty="0" smtClean="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a:t>
            </a:r>
            <a:r>
              <a:rPr lang="ja-JP" altLang="en-US" sz="1200" dirty="0" smtClean="0">
                <a:solidFill>
                  <a:schemeClr val="tx1"/>
                </a:solidFill>
              </a:rPr>
              <a:t>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12. </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smtClean="0"/>
              <a:t>第 </a:t>
            </a:r>
            <a:r>
              <a:rPr kumimoji="1" lang="en-US" altLang="ja-JP" dirty="0" smtClean="0"/>
              <a:t>3B </a:t>
            </a:r>
            <a:r>
              <a:rPr kumimoji="1"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a:t>
            </a:r>
            <a:r>
              <a:rPr lang="ja-JP" altLang="en-US" dirty="0" smtClean="0"/>
              <a:t>、サンプル証明書が利用され、ユーザー</a:t>
            </a:r>
            <a:r>
              <a:rPr lang="ja-JP" altLang="en-US" dirty="0"/>
              <a:t>の画面に毎回 </a:t>
            </a:r>
            <a:r>
              <a:rPr lang="en-US" altLang="ja-JP" dirty="0"/>
              <a:t>SSL </a:t>
            </a:r>
            <a:r>
              <a:rPr lang="ja-JP" altLang="en-US" dirty="0"/>
              <a:t>証明書検証エラーが表示されてしまう</a:t>
            </a:r>
            <a:r>
              <a:rPr lang="ja-JP" altLang="en-US" dirty="0" smtClean="0"/>
              <a:t>。検証</a:t>
            </a:r>
            <a:r>
              <a:rPr lang="ja-JP" altLang="en-US" dirty="0"/>
              <a:t>をせずに無視して接続を</a:t>
            </a:r>
            <a:r>
              <a:rPr lang="ja-JP" altLang="en-US" dirty="0" smtClean="0"/>
              <a:t>すれば利用できるが、</a:t>
            </a:r>
            <a:r>
              <a:rPr lang="ja-JP" altLang="en-US" dirty="0"/>
              <a:t>セキュアではない</a:t>
            </a:r>
            <a:r>
              <a:rPr lang="ja-JP" altLang="en-US" dirty="0" smtClean="0"/>
              <a:t>。</a:t>
            </a:r>
            <a:endParaRPr lang="en-US" altLang="ja-JP" dirty="0" smtClean="0"/>
          </a:p>
          <a:p>
            <a:pPr>
              <a:lnSpc>
                <a:spcPct val="120000"/>
              </a:lnSpc>
            </a:pPr>
            <a:r>
              <a:rPr lang="ja-JP" altLang="en-US" dirty="0"/>
              <a:t>テスト運用の際は、デフォルト</a:t>
            </a:r>
            <a:r>
              <a:rPr lang="ja-JP" altLang="en-US" dirty="0" smtClean="0"/>
              <a:t>のサンプル証明書</a:t>
            </a:r>
            <a:r>
              <a:rPr lang="ja-JP" altLang="en-US" dirty="0"/>
              <a:t>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smtClean="0"/>
              <a:t>章の</a:t>
            </a:r>
            <a:r>
              <a:rPr lang="ja-JP" altLang="en-US" dirty="0"/>
              <a:t>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r>
              <a:rPr lang="ja-JP" altLang="en-US" dirty="0" smtClean="0"/>
              <a:t>。</a:t>
            </a:r>
            <a:endParaRPr lang="ja-JP" altLang="en-US" dirty="0"/>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5-13. </a:t>
            </a:r>
            <a:r>
              <a:rPr lang="en-US" altLang="ja-JP" sz="2800" dirty="0" smtClean="0"/>
              <a:t>HTML5 </a:t>
            </a:r>
            <a:r>
              <a:rPr lang="ja-JP" altLang="en-US" sz="2800" dirty="0" smtClean="0"/>
              <a:t>版 </a:t>
            </a:r>
            <a:r>
              <a:rPr lang="en-US" altLang="ja-JP" sz="2800" dirty="0" smtClean="0"/>
              <a:t>Web </a:t>
            </a:r>
            <a:r>
              <a:rPr lang="ja-JP" altLang="en-US" sz="2800" dirty="0" smtClean="0"/>
              <a:t>クライアントのアクセス時の </a:t>
            </a:r>
            <a:r>
              <a:rPr lang="en-US" altLang="ja-JP" sz="2800" dirty="0" smtClean="0"/>
              <a:t>SSL </a:t>
            </a:r>
            <a:r>
              <a:rPr lang="ja-JP" altLang="en-US" sz="2800" dirty="0" smtClean="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a:t>
            </a:r>
            <a:r>
              <a:rPr lang="ja-JP" altLang="en-US" sz="2000" dirty="0" smtClean="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 に </a:t>
            </a:r>
            <a:r>
              <a:rPr lang="en-US" altLang="ja-JP" sz="2000" dirty="0" smtClean="0"/>
              <a:t>PEM </a:t>
            </a:r>
            <a:r>
              <a:rPr lang="ja-JP" altLang="en-US" sz="2000" dirty="0" smtClean="0"/>
              <a:t>形式の証明書と秘密鍵ファイルを書き込む</a:t>
            </a:r>
            <a:r>
              <a:rPr lang="en-US" altLang="ja-JP" sz="2000" dirty="0" smtClean="0"/>
              <a:t>)</a:t>
            </a:r>
          </a:p>
          <a:p>
            <a:pPr>
              <a:lnSpc>
                <a:spcPct val="120000"/>
              </a:lnSpc>
            </a:pPr>
            <a:r>
              <a:rPr lang="ja-JP" altLang="en-US" sz="2000" dirty="0" smtClean="0"/>
              <a:t>手法 </a:t>
            </a:r>
            <a:r>
              <a:rPr lang="en-US" altLang="ja-JP" sz="2000" dirty="0" smtClean="0"/>
              <a:t>2.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2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26473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smtClean="0"/>
              <a:t>(</a:t>
            </a:r>
            <a:r>
              <a:rPr kumimoji="1" lang="ja-JP" altLang="en-US" sz="2400" dirty="0" smtClean="0"/>
              <a:t>各手法の共通注意事項</a:t>
            </a:r>
            <a:r>
              <a:rPr kumimoji="1" lang="en-US" altLang="ja-JP" sz="2400" dirty="0" smtClean="0"/>
              <a:t>)</a:t>
            </a:r>
            <a:br>
              <a:rPr kumimoji="1" lang="en-US" altLang="ja-JP" sz="2400" dirty="0" smtClean="0"/>
            </a:b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サーバーの </a:t>
            </a:r>
            <a:r>
              <a:rPr kumimoji="1" lang="en-US" altLang="ja-JP" sz="2400" dirty="0" smtClean="0"/>
              <a:t>URL </a:t>
            </a:r>
            <a:r>
              <a:rPr kumimoji="1" lang="ja-JP" altLang="en-US" sz="2400" dirty="0" smtClean="0"/>
              <a:t>に含まれる </a:t>
            </a:r>
            <a:r>
              <a:rPr kumimoji="1" lang="en-US" altLang="ja-JP" sz="2400" dirty="0" smtClean="0"/>
              <a:t>DNS FQDN </a:t>
            </a:r>
            <a:r>
              <a:rPr kumimoji="1" lang="ja-JP" altLang="en-US" sz="2400" dirty="0" smtClean="0"/>
              <a:t>名は、</a:t>
            </a:r>
            <a:r>
              <a:rPr kumimoji="1" lang="en-US" altLang="ja-JP" sz="2400" dirty="0" smtClean="0"/>
              <a:t>SSL </a:t>
            </a:r>
            <a:r>
              <a:rPr kumimoji="1" lang="ja-JP" altLang="en-US" sz="2400" dirty="0" smtClean="0"/>
              <a:t>証明書検証に成功するためには、特定の文字列を含む必要がある。</a:t>
            </a:r>
            <a:endParaRPr kumimoji="1" lang="ja-JP" altLang="en-US" sz="2400" dirty="0"/>
          </a:p>
        </p:txBody>
      </p:sp>
      <p:sp>
        <p:nvSpPr>
          <p:cNvPr id="5" name="テキスト ボックス 4"/>
          <p:cNvSpPr txBox="1"/>
          <p:nvPr/>
        </p:nvSpPr>
        <p:spPr>
          <a:xfrm>
            <a:off x="433479" y="1609533"/>
            <a:ext cx="11298738" cy="2862322"/>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r>
              <a:rPr lang="ja-JP" altLang="en-US" sz="1200" dirty="0" smtClean="0"/>
              <a:t>。</a:t>
            </a:r>
            <a:endParaRPr lang="en-US" altLang="ja-JP" sz="1200" dirty="0" smtClean="0"/>
          </a:p>
          <a:p>
            <a:endParaRPr lang="en-US" altLang="ja-JP" sz="1200" dirty="0"/>
          </a:p>
          <a:p>
            <a:r>
              <a:rPr lang="ja-JP" altLang="en-US" sz="1200" dirty="0" smtClean="0"/>
              <a:t>本来、</a:t>
            </a:r>
            <a:r>
              <a:rPr lang="en-US" altLang="ja-JP" sz="1200" b="1" dirty="0" smtClean="0">
                <a:solidFill>
                  <a:srgbClr val="FF0000"/>
                </a:solidFill>
              </a:rPr>
              <a:t>https://abc.example.org/</a:t>
            </a:r>
            <a:r>
              <a:rPr lang="en-US" altLang="ja-JP" sz="1200" dirty="0" smtClean="0"/>
              <a:t> </a:t>
            </a:r>
            <a:r>
              <a:rPr lang="ja-JP" altLang="en-US" sz="1200" dirty="0" smtClean="0"/>
              <a:t>という</a:t>
            </a:r>
            <a:r>
              <a:rPr lang="en-US" altLang="ja-JP" sz="1200" dirty="0" smtClean="0"/>
              <a:t>URL </a:t>
            </a:r>
            <a:r>
              <a:rPr lang="ja-JP" altLang="en-US" sz="1200" dirty="0" smtClean="0"/>
              <a:t>のホスト名 </a:t>
            </a:r>
            <a:r>
              <a:rPr lang="en-US" altLang="ja-JP" sz="1200" dirty="0" smtClean="0"/>
              <a:t>(DNS FQDN) </a:t>
            </a:r>
            <a:r>
              <a:rPr lang="en-US" altLang="ja-JP" sz="1200" dirty="0" smtClean="0"/>
              <a:t>(</a:t>
            </a:r>
            <a:r>
              <a:rPr lang="ja-JP" altLang="en-US" sz="1200" dirty="0" smtClean="0"/>
              <a:t>例</a:t>
            </a:r>
            <a:r>
              <a:rPr lang="en-US" altLang="ja-JP" sz="1200" dirty="0" smtClean="0"/>
              <a:t>: </a:t>
            </a:r>
            <a:r>
              <a:rPr lang="en-US" altLang="ja-JP" sz="1200" b="1" dirty="0">
                <a:solidFill>
                  <a:srgbClr val="FF0000"/>
                </a:solidFill>
              </a:rPr>
              <a:t>abc.example.org</a:t>
            </a:r>
            <a:r>
              <a:rPr lang="en-US" altLang="ja-JP" sz="1200" dirty="0" smtClean="0"/>
              <a:t>) </a:t>
            </a:r>
            <a:r>
              <a:rPr lang="ja-JP" altLang="en-US" sz="1200" dirty="0" smtClean="0"/>
              <a:t>の部分</a:t>
            </a:r>
            <a:r>
              <a:rPr lang="ja-JP" altLang="en-US" sz="1200" dirty="0" smtClean="0"/>
              <a:t>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smtClean="0"/>
              <a:t>URL </a:t>
            </a:r>
            <a:r>
              <a:rPr lang="ja-JP" altLang="en-US" sz="1200" dirty="0" smtClean="0"/>
              <a:t>と</a:t>
            </a:r>
            <a:r>
              <a:rPr lang="ja-JP" altLang="en-US" sz="1200" dirty="0" smtClean="0"/>
              <a:t>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a:t>
            </a:r>
            <a:r>
              <a:rPr lang="ja-JP" altLang="en-US" sz="1200" dirty="0" smtClean="0"/>
              <a:t>する必要がある。</a:t>
            </a:r>
            <a:r>
              <a:rPr lang="ja-JP" altLang="en-US" sz="1200" dirty="0" smtClean="0"/>
              <a:t>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a:t>
            </a:r>
            <a:r>
              <a:rPr kumimoji="1" lang="ja-JP" altLang="en-US" sz="1200" dirty="0" smtClean="0"/>
              <a:t>名を使用する必要がある。</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dirty="0" smtClean="0"/>
              <a:t>://</a:t>
            </a:r>
            <a:r>
              <a:rPr kumimoji="1" lang="en-US" altLang="ja-JP" sz="1200" b="1" dirty="0" smtClean="0">
                <a:solidFill>
                  <a:srgbClr val="FF0000"/>
                </a:solidFill>
              </a:rPr>
              <a:t>telework-soumu1</a:t>
            </a:r>
            <a:r>
              <a:rPr kumimoji="1" lang="en-US" altLang="ja-JP" sz="1200" dirty="0" smtClean="0"/>
              <a:t>.example.org</a:t>
            </a:r>
            <a:r>
              <a:rPr kumimoji="1" lang="en-US" altLang="ja-JP" sz="1200" dirty="0" smtClean="0"/>
              <a:t>/ </a:t>
            </a:r>
            <a:r>
              <a:rPr kumimoji="1" lang="ja-JP" altLang="en-US" sz="1200" dirty="0" smtClean="0"/>
              <a:t>は、第一ラベルが </a:t>
            </a:r>
            <a:r>
              <a:rPr kumimoji="1" lang="en-US" altLang="ja-JP" sz="1200" dirty="0" smtClean="0"/>
              <a:t>"telework-"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a:t>
            </a:r>
            <a:r>
              <a:rPr lang="ja-JP" altLang="en-US" sz="1200" dirty="0" smtClean="0"/>
              <a:t>認識されるため、</a:t>
            </a:r>
            <a:r>
              <a:rPr lang="ja-JP" altLang="en-US" sz="1200" dirty="0" smtClean="0"/>
              <a:t>使用</a:t>
            </a:r>
            <a:r>
              <a:rPr lang="ja-JP" altLang="en-US" sz="1200" dirty="0" smtClean="0"/>
              <a:t>できる。</a:t>
            </a:r>
            <a:r>
              <a:rPr lang="en-US" altLang="ja-JP" sz="1200" dirty="0" smtClean="0"/>
              <a:t>)</a:t>
            </a:r>
            <a:endParaRPr lang="en-US" altLang="ja-JP" sz="1200" dirty="0" smtClean="0"/>
          </a:p>
          <a:p>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r>
              <a:rPr kumimoji="1" lang="ja-JP" altLang="en-US" sz="1200" dirty="0" smtClean="0"/>
              <a:t>。上記の条件に一致しない </a:t>
            </a:r>
            <a:r>
              <a:rPr lang="en-US" altLang="ja-JP" sz="1200" dirty="0" smtClean="0"/>
              <a:t>DNS FQDN </a:t>
            </a:r>
            <a:r>
              <a:rPr lang="ja-JP" altLang="en-US" sz="1200" dirty="0" smtClean="0"/>
              <a:t>を含む </a:t>
            </a:r>
            <a:r>
              <a:rPr lang="en-US" altLang="ja-JP" sz="1200" dirty="0" smtClean="0"/>
              <a:t>https:// </a:t>
            </a:r>
            <a:r>
              <a:rPr lang="ja-JP" altLang="en-US" sz="1200" dirty="0" smtClean="0"/>
              <a:t>の </a:t>
            </a:r>
            <a:r>
              <a:rPr lang="en-US" altLang="ja-JP" sz="1200" dirty="0" smtClean="0"/>
              <a:t>URL </a:t>
            </a:r>
            <a:r>
              <a:rPr lang="ja-JP" altLang="en-US" sz="1200" dirty="0" smtClean="0"/>
              <a:t>を利用したい場合は、これらの部分の条件定義を編集すればよい。</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smtClean="0"/>
              <a:t>したがって、スタンドアロン版の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smtClean="0"/>
              <a:t>サーバーを運用する場合で、ユーザーに対して </a:t>
            </a:r>
            <a:r>
              <a:rPr lang="en-US" altLang="ja-JP" sz="1400" dirty="0" smtClean="0"/>
              <a:t>DNS FQDN </a:t>
            </a:r>
            <a:r>
              <a:rPr lang="ja-JP" altLang="en-US" sz="1400" dirty="0" smtClean="0"/>
              <a:t>を含んだ </a:t>
            </a:r>
            <a:r>
              <a:rPr lang="en-US" altLang="ja-JP" sz="1400" dirty="0" smtClean="0"/>
              <a:t>URL </a:t>
            </a:r>
            <a:r>
              <a:rPr lang="ja-JP" altLang="en-US" sz="1400" dirty="0" smtClean="0"/>
              <a:t>を用いてアクセス方法を周知する場合は、その </a:t>
            </a:r>
            <a:r>
              <a:rPr lang="en-US" altLang="ja-JP" sz="1400" dirty="0" smtClean="0"/>
              <a:t>DNS FQDN </a:t>
            </a:r>
            <a:r>
              <a:rPr lang="ja-JP" altLang="en-US" sz="1400" dirty="0" smtClean="0"/>
              <a:t>部分は、上記の条件に一致する文字列を選択する必要がある。このようにして </a:t>
            </a:r>
            <a:r>
              <a:rPr lang="en-US" altLang="ja-JP" sz="1400" dirty="0" smtClean="0"/>
              <a:t>DNS FQDN </a:t>
            </a:r>
            <a:r>
              <a:rPr lang="ja-JP" altLang="en-US" sz="1400" dirty="0" smtClean="0"/>
              <a:t>名を決定した後に、自組織の </a:t>
            </a:r>
            <a:r>
              <a:rPr lang="en-US" altLang="ja-JP" sz="1400" dirty="0" smtClean="0"/>
              <a:t>DNS </a:t>
            </a:r>
            <a:r>
              <a:rPr lang="ja-JP" altLang="en-US" sz="1400" dirty="0" smtClean="0"/>
              <a:t>サーバーに対してそのホスト名を登録するとともに、そのホスト名に対応する有効な </a:t>
            </a:r>
            <a:r>
              <a:rPr lang="en-US" altLang="ja-JP" sz="1400" dirty="0" smtClean="0"/>
              <a:t>SSL </a:t>
            </a:r>
            <a:r>
              <a:rPr lang="ja-JP" altLang="en-US" sz="1400" dirty="0" smtClean="0"/>
              <a:t>証明書を取得または自動更新するために、手法 </a:t>
            </a:r>
            <a:r>
              <a:rPr lang="en-US" altLang="ja-JP" sz="1400" dirty="0" smtClean="0"/>
              <a:t>1 </a:t>
            </a:r>
            <a:r>
              <a:rPr lang="ja-JP" altLang="en-US" sz="1400" dirty="0" smtClean="0"/>
              <a:t>または手法 </a:t>
            </a:r>
            <a:r>
              <a:rPr lang="en-US" altLang="ja-JP" sz="1400" dirty="0" smtClean="0"/>
              <a:t>2 </a:t>
            </a:r>
            <a:r>
              <a:rPr lang="ja-JP" altLang="en-US" sz="1400" dirty="0" smtClean="0"/>
              <a:t>を利用するとよい。</a:t>
            </a:r>
            <a:endParaRPr lang="en-US" altLang="ja-JP" sz="1400" dirty="0" smtClean="0"/>
          </a:p>
          <a:p>
            <a:pPr marL="285750" indent="-285750">
              <a:buFont typeface="Arial" panose="020B0604020202020204" pitchFamily="34" charset="0"/>
              <a:buChar char="•"/>
            </a:pPr>
            <a:r>
              <a:rPr kumimoji="1" lang="ja-JP" altLang="en-US" sz="1400" dirty="0" smtClean="0"/>
              <a:t>なお、上記規則に一致していない </a:t>
            </a:r>
            <a:r>
              <a:rPr lang="en-US" altLang="ja-JP" sz="1400" dirty="0" smtClean="0"/>
              <a:t>DNS FQDN </a:t>
            </a:r>
            <a:r>
              <a:rPr lang="ja-JP" altLang="en-US" sz="1400" dirty="0" smtClean="0"/>
              <a:t>名を使用した </a:t>
            </a:r>
            <a:r>
              <a:rPr lang="en-US" altLang="ja-JP" sz="1400" dirty="0" smtClean="0"/>
              <a:t>URL </a:t>
            </a:r>
            <a:r>
              <a:rPr lang="ja-JP" altLang="en-US" sz="1400" dirty="0" smtClean="0"/>
              <a:t>でユーザーが中継ゲートウェイの </a:t>
            </a:r>
            <a:r>
              <a:rPr lang="en-US" altLang="ja-JP" sz="1400" dirty="0" smtClean="0"/>
              <a:t>IP </a:t>
            </a:r>
            <a:r>
              <a:rPr lang="ja-JP" altLang="en-US" sz="1400" dirty="0" smtClean="0"/>
              <a:t>アドレスの </a:t>
            </a:r>
            <a:r>
              <a:rPr lang="en-US" altLang="ja-JP" sz="1400" dirty="0" smtClean="0"/>
              <a:t>HTTPS </a:t>
            </a:r>
            <a:r>
              <a:rPr lang="ja-JP" altLang="en-US" sz="1400" dirty="0" smtClean="0"/>
              <a:t>ポートにアクセスした場合、中継ゲートウェイプログラムは、そのアクセスを、</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サーバーへのアクセスであるとして識別することができず、「シン・テレワークシステム」のアプリケーションがアクセスを試みたものであると認識し、通常の 「</a:t>
            </a:r>
            <a:r>
              <a:rPr lang="en-US" altLang="ja-JP" sz="1400" dirty="0" err="1" smtClean="0"/>
              <a:t>src</a:t>
            </a:r>
            <a:r>
              <a:rPr lang="en-US" altLang="ja-JP" sz="1400" dirty="0" smtClean="0"/>
              <a:t>/bin/ThinGate.cer</a:t>
            </a:r>
            <a:r>
              <a:rPr lang="ja-JP" altLang="en-US" sz="1400" dirty="0" smtClean="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smtClean="0"/>
              <a:t>クライアントの利用は可能であるが、</a:t>
            </a:r>
            <a:r>
              <a:rPr lang="en-US" altLang="ja-JP" sz="1400" dirty="0" smtClean="0"/>
              <a:t>SSL </a:t>
            </a:r>
            <a:r>
              <a:rPr lang="ja-JP" altLang="en-US" sz="1400" dirty="0" smtClean="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a:t>
            </a:r>
            <a:r>
              <a:rPr lang="ja-JP" altLang="en-US" sz="1800" dirty="0"/>
              <a:t>、 </a:t>
            </a:r>
            <a:r>
              <a:rPr lang="en-US" altLang="ja-JP" sz="1800" dirty="0" smtClean="0"/>
              <a:t>(1) </a:t>
            </a:r>
            <a:r>
              <a:rPr lang="ja-JP" altLang="en-US" sz="1800" dirty="0" smtClean="0"/>
              <a:t>「</a:t>
            </a:r>
            <a:r>
              <a:rPr lang="en-US" altLang="ja-JP" sz="1800" dirty="0" smtClean="0"/>
              <a:t>RSA </a:t>
            </a:r>
            <a:r>
              <a:rPr lang="ja-JP" altLang="en-US" sz="1800" dirty="0"/>
              <a:t>秘密鍵</a:t>
            </a:r>
            <a:r>
              <a:rPr lang="ja-JP" altLang="en-US" sz="1800" dirty="0" smtClean="0"/>
              <a:t>ファイル」 </a:t>
            </a:r>
            <a:r>
              <a:rPr lang="en-US" altLang="ja-JP" sz="1800" dirty="0" smtClean="0"/>
              <a:t>(</a:t>
            </a:r>
            <a:r>
              <a:rPr lang="ja-JP" altLang="en-US" sz="1800" dirty="0" smtClean="0"/>
              <a:t>パスフレーズで暗号化されていてはならない</a:t>
            </a:r>
            <a:r>
              <a:rPr lang="en-US" altLang="ja-JP" sz="1800" dirty="0" smtClean="0"/>
              <a:t>) </a:t>
            </a:r>
            <a:r>
              <a:rPr lang="ja-JP" altLang="en-US" sz="1800" dirty="0" smtClean="0"/>
              <a:t>および</a:t>
            </a:r>
            <a:r>
              <a:rPr lang="en-US" altLang="ja-JP" sz="1800" dirty="0" smtClean="0"/>
              <a:t>(2) </a:t>
            </a:r>
            <a:r>
              <a:rPr lang="ja-JP" altLang="en-US" sz="1800" dirty="0" smtClean="0"/>
              <a:t>「</a:t>
            </a:r>
            <a:r>
              <a:rPr lang="en-US" altLang="ja-JP" sz="1800" dirty="0" smtClean="0"/>
              <a:t>PEM </a:t>
            </a:r>
            <a:r>
              <a:rPr lang="ja-JP" altLang="en-US" sz="1800" dirty="0"/>
              <a:t>形式の証明書ファイル </a:t>
            </a:r>
            <a:r>
              <a:rPr lang="en-US" altLang="ja-JP" sz="1800" dirty="0" smtClean="0"/>
              <a:t>(PEM </a:t>
            </a:r>
            <a:r>
              <a:rPr lang="ja-JP" altLang="en-US" sz="1800" dirty="0" smtClean="0"/>
              <a:t>形式の証明書ファイルは、ホストそのものの証明書を先頭とし、中間証明書チェーンをその後に並べる形式のもの</a:t>
            </a:r>
            <a:r>
              <a:rPr lang="en-US" altLang="ja-JP" sz="1800" dirty="0" smtClean="0"/>
              <a:t>)</a:t>
            </a:r>
            <a:r>
              <a:rPr lang="ja-JP" altLang="en-US" sz="1800" dirty="0" smtClean="0"/>
              <a:t>」</a:t>
            </a:r>
            <a:r>
              <a:rPr lang="en-US" altLang="ja-JP" sz="1800" dirty="0" smtClean="0"/>
              <a:t> </a:t>
            </a:r>
            <a:r>
              <a:rPr lang="ja-JP" altLang="en-US" sz="1800" dirty="0" smtClean="0"/>
              <a:t>として用意する。すなわち、</a:t>
            </a:r>
            <a:r>
              <a:rPr lang="en-US" altLang="ja-JP" sz="1800" dirty="0" smtClean="0"/>
              <a:t>(1) </a:t>
            </a:r>
            <a:r>
              <a:rPr lang="ja-JP" altLang="en-US" sz="1800" dirty="0" smtClean="0"/>
              <a:t>「</a:t>
            </a:r>
            <a:r>
              <a:rPr lang="en-US" altLang="ja-JP" sz="1800" dirty="0" err="1" smtClean="0"/>
              <a:t>cert.key</a:t>
            </a:r>
            <a:r>
              <a:rPr lang="ja-JP" altLang="en-US" sz="1800" dirty="0" smtClean="0"/>
              <a:t>」と </a:t>
            </a:r>
            <a:r>
              <a:rPr lang="en-US" altLang="ja-JP" sz="1800" dirty="0" smtClean="0"/>
              <a:t>(2) </a:t>
            </a:r>
            <a:r>
              <a:rPr lang="ja-JP" altLang="en-US" sz="1800" dirty="0" smtClean="0"/>
              <a:t>「</a:t>
            </a:r>
            <a:r>
              <a:rPr lang="en-US" altLang="ja-JP" sz="1800" dirty="0" smtClean="0"/>
              <a:t>cert.cer</a:t>
            </a:r>
            <a:r>
              <a:rPr lang="ja-JP" altLang="en-US" sz="1800" dirty="0" smtClean="0"/>
              <a:t>」というような </a:t>
            </a:r>
            <a:r>
              <a:rPr lang="en-US" altLang="ja-JP" sz="1800" dirty="0" smtClean="0"/>
              <a:t>2 </a:t>
            </a:r>
            <a:r>
              <a:rPr lang="ja-JP" altLang="en-US" sz="1800" dirty="0" err="1" smtClean="0"/>
              <a:t>つの</a:t>
            </a:r>
            <a:r>
              <a:rPr lang="ja-JP" altLang="en-US" sz="1800" dirty="0" smtClean="0"/>
              <a:t>ファイル名のファイルが用意されたことになる。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PKCS#12 </a:t>
            </a:r>
            <a:r>
              <a:rPr lang="ja-JP" altLang="en-US" sz="1600" dirty="0" smtClean="0"/>
              <a:t>形式のファイル </a:t>
            </a:r>
            <a:r>
              <a:rPr lang="en-US" altLang="ja-JP" sz="1600" dirty="0" smtClean="0"/>
              <a:t>(</a:t>
            </a:r>
            <a:r>
              <a:rPr lang="ja-JP" altLang="en-US" sz="1600" dirty="0" smtClean="0"/>
              <a:t>証明書と秘密鍵が合体している </a:t>
            </a:r>
            <a:r>
              <a:rPr lang="en-US" altLang="ja-JP" sz="1600" dirty="0" smtClean="0"/>
              <a:t>1 </a:t>
            </a:r>
            <a:r>
              <a:rPr lang="ja-JP" altLang="en-US" sz="1600" dirty="0" err="1" smtClean="0"/>
              <a:t>つの</a:t>
            </a:r>
            <a:r>
              <a:rPr lang="ja-JP" altLang="en-US" sz="1600" dirty="0" smtClean="0"/>
              <a:t>バイナリファイル</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smtClean="0"/>
              <a:t>に分離することが可能である。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 (1) </a:t>
            </a:r>
            <a:r>
              <a:rPr lang="en-US" altLang="ja-JP" sz="1800" dirty="0" err="1" smtClean="0"/>
              <a:t>cert.key</a:t>
            </a:r>
            <a:r>
              <a:rPr lang="en-US" altLang="ja-JP" sz="1800" dirty="0" smtClean="0"/>
              <a:t> </a:t>
            </a:r>
            <a:r>
              <a:rPr lang="ja-JP" altLang="en-US" sz="1800" dirty="0" smtClean="0"/>
              <a:t>ファイル</a:t>
            </a:r>
            <a:r>
              <a:rPr lang="en-US" altLang="ja-JP" sz="1800" dirty="0" smtClean="0"/>
              <a:t> </a:t>
            </a:r>
            <a:r>
              <a:rPr lang="ja-JP" altLang="en-US" sz="1800" dirty="0" smtClean="0"/>
              <a:t>と </a:t>
            </a:r>
            <a:r>
              <a:rPr lang="en-US" altLang="ja-JP" sz="1800" dirty="0" smtClean="0"/>
              <a:t>(2) cert.cer </a:t>
            </a:r>
            <a:r>
              <a:rPr lang="ja-JP" altLang="en-US" sz="1800" dirty="0" smtClean="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サーバー」のホスト上の任意のディレクトリ上に保存する。</a:t>
            </a:r>
            <a:endParaRPr lang="en-US" altLang="ja-JP" sz="1400" dirty="0" smtClean="0"/>
          </a:p>
          <a:p>
            <a:pPr marL="342900" indent="-342900">
              <a:buFont typeface="+mj-lt"/>
              <a:buAutoNum type="arabicPeriod"/>
            </a:pPr>
            <a:r>
              <a:rPr lang="ja-JP" altLang="en-US" sz="1800" dirty="0" smtClean="0"/>
              <a:t>「</a:t>
            </a:r>
            <a:r>
              <a:rPr lang="en-US" altLang="ja-JP" sz="1800" dirty="0" smtClean="0"/>
              <a:t>5-6</a:t>
            </a:r>
            <a:r>
              <a:rPr lang="ja-JP" altLang="en-US" sz="1800" dirty="0" smtClean="0"/>
              <a:t>」の手順に従い、「</a:t>
            </a:r>
            <a:r>
              <a:rPr lang="en-US" altLang="ja-JP" sz="1800" dirty="0" smtClean="0"/>
              <a:t>ThinGate.ini</a:t>
            </a:r>
            <a:r>
              <a:rPr lang="ja-JP" altLang="en-US" sz="1800" dirty="0" smtClean="0"/>
              <a:t>」ファイルを開き、下図のように、</a:t>
            </a:r>
            <a:r>
              <a:rPr lang="en-US" altLang="ja-JP" sz="1800" dirty="0" smtClean="0"/>
              <a:t>(1) </a:t>
            </a:r>
            <a:r>
              <a:rPr lang="en-US" altLang="ja-JP" sz="1800" dirty="0" err="1" smtClean="0"/>
              <a:t>cert.key</a:t>
            </a:r>
            <a:r>
              <a:rPr lang="en-US" altLang="ja-JP" sz="1800" dirty="0" smtClean="0"/>
              <a:t> </a:t>
            </a:r>
            <a:r>
              <a:rPr lang="ja-JP" altLang="en-US" sz="1800" dirty="0" smtClean="0"/>
              <a:t>ファイルと </a:t>
            </a:r>
            <a:r>
              <a:rPr lang="en-US" altLang="ja-JP" sz="1800" dirty="0" smtClean="0"/>
              <a:t>(2) cert.cer </a:t>
            </a:r>
            <a:r>
              <a:rPr lang="ja-JP" altLang="en-US" sz="1800" dirty="0" smtClean="0"/>
              <a:t>ファイルを指定する。</a:t>
            </a:r>
            <a:r>
              <a:rPr lang="en-US" altLang="ja-JP" sz="1800" dirty="0" smtClean="0"/>
              <a:t>ThinGate.ini </a:t>
            </a:r>
            <a:r>
              <a:rPr lang="ja-JP" altLang="en-US" sz="1800" dirty="0" smtClean="0"/>
              <a:t>の内容を変更した場合は、デーモンを再起動する必要がある。詳しくは「</a:t>
            </a:r>
            <a:r>
              <a:rPr lang="en-US" altLang="ja-JP" sz="1800" dirty="0" smtClean="0"/>
              <a:t>5-6</a:t>
            </a:r>
            <a:r>
              <a:rPr lang="ja-JP" altLang="en-US" sz="1800" dirty="0" smtClean="0"/>
              <a:t>」を参照すること。</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証明書購入費用が発生。</a:t>
            </a:r>
            <a:endParaRPr kumimoji="1" lang="ja-JP" altLang="en-US" dirty="0">
              <a:solidFill>
                <a:schemeClr val="accent6">
                  <a:lumMod val="75000"/>
                </a:schemeClr>
              </a:solidFill>
            </a:endParaRP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/certs/cert.cer </a:t>
            </a:r>
            <a:r>
              <a:rPr lang="ja-JP" altLang="en-US" sz="1000" dirty="0" smtClean="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smtClean="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a:t>
            </a:r>
            <a:r>
              <a:rPr lang="en-US" altLang="ja-JP" sz="1000" dirty="0" err="1" smtClean="0">
                <a:solidFill>
                  <a:srgbClr val="0000FF"/>
                </a:solidFill>
              </a:rPr>
              <a:t>cert.key</a:t>
            </a:r>
            <a:r>
              <a:rPr lang="en-US" altLang="ja-JP" sz="1000" dirty="0" smtClean="0">
                <a:solidFill>
                  <a:srgbClr val="0000FF"/>
                </a:solidFill>
              </a:rPr>
              <a:t> </a:t>
            </a:r>
            <a:r>
              <a:rPr lang="ja-JP" altLang="en-US" sz="1000" dirty="0" smtClean="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a:t>
            </a:r>
            <a:r>
              <a:rPr lang="ja-JP" altLang="en-US" sz="1000" dirty="0" smtClean="0">
                <a:solidFill>
                  <a:srgbClr val="0000FF"/>
                </a:solidFill>
              </a:rPr>
              <a:t>」</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t>user123 </a:t>
            </a:r>
            <a:r>
              <a:rPr lang="en-US" altLang="ja-JP" sz="1000" dirty="0" smtClean="0">
                <a:solidFill>
                  <a:srgbClr val="0000FF"/>
                </a:solidFill>
              </a:rPr>
              <a:t>(</a:t>
            </a:r>
            <a:r>
              <a:rPr lang="ja-JP" altLang="en-US" sz="1000" dirty="0" smtClean="0">
                <a:solidFill>
                  <a:srgbClr val="0000FF"/>
                </a:solidFill>
              </a:rPr>
              <a:t>無視される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t>pass123</a:t>
            </a:r>
            <a:r>
              <a:rPr lang="en-US" altLang="ja-JP" sz="1000" dirty="0"/>
              <a:t>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で参照している証明書ファイルや秘密鍵ファイルを更新した場合、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証明書の更新メンテナンス作業は、デーモンを再起動することなく実施可能である。</a:t>
            </a:r>
            <a:r>
              <a:rPr kumimoji="1" lang="ja-JP" altLang="en-US" sz="1100" dirty="0" smtClean="0"/>
              <a:t>ただし、即時に新しい証明書ファイルを適用したい場合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279634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2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a:t>
            </a:r>
            <a:r>
              <a:rPr lang="ja-JP" altLang="en-US" sz="1100" dirty="0" smtClean="0"/>
              <a:t>ファイル </a:t>
            </a:r>
            <a:r>
              <a:rPr lang="en-US" altLang="ja-JP" sz="1100" dirty="0" smtClean="0"/>
              <a:t>(</a:t>
            </a:r>
            <a:r>
              <a:rPr lang="ja-JP" altLang="en-US" sz="1100" dirty="0" smtClean="0"/>
              <a:t>ファイル名は異なっても良い</a:t>
            </a:r>
            <a:r>
              <a:rPr lang="en-US" altLang="ja-JP" sz="1100" dirty="0" smtClean="0"/>
              <a:t>): </a:t>
            </a:r>
            <a:r>
              <a:rPr lang="en-US" altLang="ja-JP" sz="1100" dirty="0" smtClean="0"/>
              <a:t>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a:t>
            </a:r>
            <a:r>
              <a:rPr kumimoji="1" lang="ja-JP" altLang="en-US" sz="1100" dirty="0" smtClean="0"/>
              <a:t>ファイル </a:t>
            </a:r>
            <a:r>
              <a:rPr lang="en-US" altLang="ja-JP" sz="1100" dirty="0" smtClean="0"/>
              <a:t>(</a:t>
            </a:r>
            <a:r>
              <a:rPr lang="ja-JP" altLang="en-US" sz="1100" dirty="0"/>
              <a:t>ファイル名は異なっても良い</a:t>
            </a:r>
            <a:r>
              <a:rPr lang="en-US" altLang="ja-JP" sz="1100" dirty="0"/>
              <a:t>)</a:t>
            </a:r>
            <a:r>
              <a:rPr kumimoji="1" lang="en-US" altLang="ja-JP" sz="1100" dirty="0" smtClean="0"/>
              <a:t>: </a:t>
            </a:r>
            <a:r>
              <a:rPr kumimoji="1" lang="en-US" altLang="ja-JP" sz="1100" dirty="0" smtClean="0"/>
              <a:t>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r>
              <a:rPr kumimoji="1" lang="ja-JP" altLang="en-US" sz="1100" dirty="0" smtClean="0"/>
              <a:t>。</a:t>
            </a:r>
            <a:endParaRPr lang="en-US" altLang="ja-JP" sz="1600" dirty="0" smtClean="0"/>
          </a:p>
          <a:p>
            <a:pPr lvl="1">
              <a:lnSpc>
                <a:spcPct val="120000"/>
              </a:lnSpc>
            </a:pPr>
            <a:r>
              <a:rPr kumimoji="1" lang="ja-JP" altLang="en-US" sz="1500" dirty="0" smtClean="0"/>
              <a:t>「シン・テレワークシステム 中継ゲートウェイ スタンドアロン版」</a:t>
            </a:r>
            <a:r>
              <a:rPr lang="ja-JP" altLang="en-US" sz="1500" dirty="0" smtClean="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」のために、</a:t>
            </a:r>
            <a:r>
              <a:rPr lang="ja-JP" altLang="en-US" sz="1500" dirty="0" smtClean="0"/>
              <a:t>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a:t>
            </a:r>
            <a:r>
              <a:rPr kumimoji="1" lang="ja-JP" altLang="en-US" sz="1800" dirty="0" smtClean="0"/>
              <a:t>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a:t>
            </a:r>
            <a:r>
              <a:rPr kumimoji="1" lang="ja-JP" altLang="en-US" sz="1400" dirty="0" smtClean="0"/>
              <a:t>、</a:t>
            </a:r>
            <a:r>
              <a:rPr lang="ja-JP" altLang="en-US" sz="1400" dirty="0" smtClean="0"/>
              <a:t> </a:t>
            </a:r>
            <a:r>
              <a:rPr lang="ja-JP" altLang="en-US" sz="1400" dirty="0"/>
              <a:t>「シン・テレワークシステム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a:t>
            </a:r>
            <a:r>
              <a:rPr lang="ja-JP" altLang="en-US" sz="1400" dirty="0" smtClean="0"/>
              <a:t>、自動的・定期的に</a:t>
            </a:r>
            <a:r>
              <a:rPr lang="ja-JP" altLang="en-US" sz="1400" dirty="0"/>
              <a:t>、</a:t>
            </a:r>
            <a:r>
              <a:rPr lang="ja-JP" altLang="en-US" sz="1400" dirty="0" smtClean="0"/>
              <a:t>その</a:t>
            </a:r>
            <a:r>
              <a:rPr lang="ja-JP" altLang="en-US" sz="1400" dirty="0" smtClean="0"/>
              <a:t>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a:t>
            </a:r>
            <a:r>
              <a:rPr lang="ja-JP" altLang="en-US" sz="1400" dirty="0" smtClean="0"/>
              <a:t>。これを用いた</a:t>
            </a:r>
            <a:r>
              <a:rPr lang="ja-JP" altLang="en-US" sz="1400" dirty="0" smtClean="0"/>
              <a:t>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a:t>
            </a:r>
            <a:r>
              <a:rPr lang="en-US" altLang="ja-JP" sz="3200" dirty="0" smtClean="0"/>
              <a:t>.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186559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kumimoji="1" lang="ja-JP" altLang="en-US" sz="1800" dirty="0" smtClean="0"/>
              <a:t>、シン・テレワークシステム 中継ゲートウェイ</a:t>
            </a:r>
            <a:r>
              <a:rPr lang="ja-JP" altLang="en-US" sz="1800" dirty="0" smtClean="0"/>
              <a:t>の設定ファイル </a:t>
            </a:r>
            <a:r>
              <a:rPr lang="en-US" altLang="ja-JP" sz="1800" dirty="0" smtClean="0"/>
              <a:t>『ThinGate.ini』 </a:t>
            </a:r>
            <a:r>
              <a:rPr lang="ja-JP" altLang="en-US" sz="1800" dirty="0" smtClean="0"/>
              <a:t>を</a:t>
            </a:r>
            <a:r>
              <a:rPr lang="ja-JP" altLang="en-US" sz="1800" dirty="0"/>
              <a:t>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smtClean="0"/>
              <a:t>以下の</a:t>
            </a:r>
            <a:r>
              <a:rPr lang="ja-JP" altLang="en-US" sz="1800" dirty="0"/>
              <a:t>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r>
              <a:rPr lang="ja-JP" altLang="en-US" sz="1800" dirty="0" smtClean="0"/>
              <a:t>。</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a:t>
            </a:r>
            <a:r>
              <a:rPr lang="en-US" altLang="ja-JP" sz="1400" dirty="0" smtClean="0"/>
              <a:t>telework-soumu1.example.org</a:t>
            </a:r>
            <a:r>
              <a:rPr lang="en-US" altLang="ja-JP" sz="1400" dirty="0"/>
              <a:t>/)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ja-JP" altLang="en-US" sz="1400" dirty="0" smtClean="0"/>
              <a:t>、シン・テレワークシステム 中継ゲートウェイプログラムが出力する「</a:t>
            </a:r>
            <a:r>
              <a:rPr lang="en-US" altLang="ja-JP" sz="1400" dirty="0" err="1" smtClean="0"/>
              <a:t>gate_log</a:t>
            </a:r>
            <a:r>
              <a:rPr lang="ja-JP" altLang="en-US" sz="1400" dirty="0" smtClean="0"/>
              <a:t>」ディレクトリの</a:t>
            </a:r>
            <a:r>
              <a:rPr lang="ja-JP" altLang="en-US" sz="1400" dirty="0" smtClean="0"/>
              <a:t>ログ</a:t>
            </a:r>
            <a:r>
              <a:rPr lang="ja-JP" altLang="en-US" sz="1400" dirty="0" smtClean="0"/>
              <a:t>を参照して、原因を特定して改善する。</a:t>
            </a:r>
            <a:endParaRPr lang="ja-JP" altLang="en-US" sz="1400" dirty="0"/>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https</a:t>
            </a:r>
            <a:r>
              <a:rPr lang="en-US" altLang="ja-JP" sz="1000" dirty="0">
                <a:solidFill>
                  <a:srgbClr val="0000FF"/>
                </a:solidFill>
              </a:rPr>
              <a:t>://</a:t>
            </a:r>
            <a:r>
              <a:rPr lang="en-US" altLang="ja-JP" sz="1000" dirty="0" smtClean="0">
                <a:solidFill>
                  <a:srgbClr val="0000FF"/>
                </a:solidFill>
              </a:rPr>
              <a:t>ssl-cert-server.example.org/wildcard_cert_files/websocket.jp/latest/cert.cer</a:t>
            </a:r>
            <a:r>
              <a:rPr lang="en-US" altLang="ja-JP" sz="1000" dirty="0">
                <a:solidFill>
                  <a:srgbClr val="0000FF"/>
                </a:solidFill>
              </a:rPr>
              <a:t> (</a:t>
            </a:r>
            <a:r>
              <a:rPr lang="ja-JP" altLang="en-US" sz="1000" dirty="0">
                <a:solidFill>
                  <a:srgbClr val="0000FF"/>
                </a:solidFill>
              </a:rPr>
              <a:t>例</a:t>
            </a:r>
            <a:r>
              <a:rPr lang="en-US" altLang="ja-JP" sz="1000" dirty="0">
                <a:solidFill>
                  <a:srgbClr val="0000FF"/>
                </a:solidFill>
              </a:rPr>
              <a:t>)</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https://</a:t>
            </a:r>
            <a:r>
              <a:rPr lang="en-US" altLang="ja-JP" sz="1000" dirty="0" smtClean="0">
                <a:solidFill>
                  <a:srgbClr val="0000FF"/>
                </a:solidFill>
              </a:rPr>
              <a:t>ssl-cert-server.example.org/wildcard_cert_files/websocket.jp/latest/cert.key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solidFill>
                  <a:srgbClr val="0000FF"/>
                </a:solidFill>
              </a:rPr>
              <a:t>user123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solidFill>
                  <a:srgbClr val="0000FF"/>
                </a:solidFill>
              </a:rPr>
              <a:t>pass123</a:t>
            </a:r>
            <a:r>
              <a:rPr lang="en-US" altLang="ja-JP" sz="1000" dirty="0">
                <a:solidFill>
                  <a:srgbClr val="0000FF"/>
                </a:solidFill>
              </a:rPr>
              <a:t>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a:t>
            </a:r>
            <a:r>
              <a:rPr kumimoji="1" lang="ja-JP" altLang="en-US" sz="1100" dirty="0" smtClean="0"/>
              <a:t>証明書 </a:t>
            </a:r>
            <a:r>
              <a:rPr kumimoji="1" lang="en-US" altLang="ja-JP" sz="1100" dirty="0" smtClean="0"/>
              <a:t>URL </a:t>
            </a:r>
            <a:r>
              <a:rPr kumimoji="1" lang="ja-JP" altLang="en-US" sz="1100" dirty="0" smtClean="0"/>
              <a:t>や</a:t>
            </a:r>
            <a:r>
              <a:rPr kumimoji="1" lang="ja-JP" altLang="en-US" sz="1100" dirty="0" smtClean="0"/>
              <a:t>秘密</a:t>
            </a:r>
            <a:r>
              <a:rPr kumimoji="1" lang="ja-JP" altLang="en-US" sz="1100" dirty="0" smtClean="0"/>
              <a:t>鍵 </a:t>
            </a:r>
            <a:r>
              <a:rPr kumimoji="1" lang="en-US" altLang="ja-JP" sz="1100" dirty="0" smtClean="0"/>
              <a:t>URL </a:t>
            </a:r>
            <a:r>
              <a:rPr kumimoji="1" lang="ja-JP" altLang="en-US" sz="1100" dirty="0" smtClean="0"/>
              <a:t>を</a:t>
            </a:r>
            <a:r>
              <a:rPr kumimoji="1" lang="ja-JP" altLang="en-US" sz="1100" dirty="0" smtClean="0"/>
              <a:t>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a:t>
            </a:r>
            <a:r>
              <a:rPr kumimoji="1" lang="ja-JP" altLang="en-US" sz="1100" b="1" u="sng" dirty="0" smtClean="0">
                <a:solidFill>
                  <a:schemeClr val="accent6">
                    <a:lumMod val="50000"/>
                  </a:schemeClr>
                </a:solidFill>
              </a:rPr>
              <a:t>作業 </a:t>
            </a:r>
            <a:r>
              <a:rPr kumimoji="1" lang="en-US" altLang="ja-JP" sz="1100" b="1" u="sng" dirty="0" smtClean="0">
                <a:solidFill>
                  <a:schemeClr val="accent6">
                    <a:lumMod val="50000"/>
                  </a:schemeClr>
                </a:solidFill>
              </a:rPr>
              <a:t>(</a:t>
            </a:r>
            <a:r>
              <a:rPr kumimoji="1" lang="ja-JP" altLang="en-US" sz="1100" b="1" u="sng" dirty="0" smtClean="0">
                <a:solidFill>
                  <a:schemeClr val="accent6">
                    <a:lumMod val="50000"/>
                  </a:schemeClr>
                </a:solidFill>
              </a:rPr>
              <a:t>この </a:t>
            </a:r>
            <a:r>
              <a:rPr kumimoji="1" lang="en-US" altLang="ja-JP" sz="1100" b="1" u="sng" dirty="0" smtClean="0">
                <a:solidFill>
                  <a:schemeClr val="accent6">
                    <a:lumMod val="50000"/>
                  </a:schemeClr>
                </a:solidFill>
              </a:rPr>
              <a:t>URL </a:t>
            </a:r>
            <a:r>
              <a:rPr kumimoji="1" lang="ja-JP" altLang="en-US" sz="1100" b="1" u="sng" dirty="0" smtClean="0">
                <a:solidFill>
                  <a:schemeClr val="accent6">
                    <a:lumMod val="50000"/>
                  </a:schemeClr>
                </a:solidFill>
              </a:rPr>
              <a:t>で指定した証明書供給用 </a:t>
            </a:r>
            <a:r>
              <a:rPr kumimoji="1" lang="en-US" altLang="ja-JP" sz="1100" b="1" u="sng" dirty="0" smtClean="0">
                <a:solidFill>
                  <a:schemeClr val="accent6">
                    <a:lumMod val="50000"/>
                  </a:schemeClr>
                </a:solidFill>
              </a:rPr>
              <a:t>Web </a:t>
            </a:r>
            <a:r>
              <a:rPr kumimoji="1" lang="ja-JP" altLang="en-US" sz="1100" b="1" u="sng" dirty="0" smtClean="0">
                <a:solidFill>
                  <a:schemeClr val="accent6">
                    <a:lumMod val="50000"/>
                  </a:schemeClr>
                </a:solidFill>
              </a:rPr>
              <a:t>サーバーのファイルの更新</a:t>
            </a:r>
            <a:r>
              <a:rPr kumimoji="1" lang="en-US" altLang="ja-JP" sz="1100" b="1" u="sng" dirty="0" smtClean="0">
                <a:solidFill>
                  <a:schemeClr val="accent6">
                    <a:lumMod val="50000"/>
                  </a:schemeClr>
                </a:solidFill>
              </a:rPr>
              <a:t>) </a:t>
            </a:r>
            <a:r>
              <a:rPr kumimoji="1" lang="ja-JP" altLang="en-US" sz="1100" b="1" u="sng" dirty="0" smtClean="0">
                <a:solidFill>
                  <a:schemeClr val="accent6">
                    <a:lumMod val="50000"/>
                  </a:schemeClr>
                </a:solidFill>
              </a:rPr>
              <a:t>は</a:t>
            </a:r>
            <a:r>
              <a:rPr kumimoji="1" lang="ja-JP" altLang="en-US" sz="1100" b="1" u="sng" dirty="0" smtClean="0">
                <a:solidFill>
                  <a:schemeClr val="accent6">
                    <a:lumMod val="50000"/>
                  </a:schemeClr>
                </a:solidFill>
              </a:rPr>
              <a:t>、デーモンを再起動することなく実施可能である。</a:t>
            </a:r>
            <a:r>
              <a:rPr kumimoji="1" lang="ja-JP" altLang="en-US" sz="1100" dirty="0" smtClean="0"/>
              <a:t>ただし、即時に新しい</a:t>
            </a:r>
            <a:r>
              <a:rPr kumimoji="1" lang="ja-JP" altLang="en-US" sz="1100" dirty="0" smtClean="0"/>
              <a:t>証明書を </a:t>
            </a:r>
            <a:r>
              <a:rPr kumimoji="1" lang="en-US" altLang="ja-JP" sz="1100" dirty="0" smtClean="0"/>
              <a:t>URL </a:t>
            </a:r>
            <a:r>
              <a:rPr kumimoji="1" lang="ja-JP" altLang="en-US" sz="1100" dirty="0" smtClean="0"/>
              <a:t>から再読込して適用</a:t>
            </a:r>
            <a:r>
              <a:rPr kumimoji="1" lang="ja-JP" altLang="en-US" sz="1100" dirty="0" smtClean="0"/>
              <a:t>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1058542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a:t>
            </a:r>
            <a:r>
              <a:rPr lang="ja-JP" altLang="en-US" sz="1200" dirty="0">
                <a:solidFill>
                  <a:schemeClr val="tx1">
                    <a:lumMod val="75000"/>
                    <a:lumOff val="25000"/>
                  </a:schemeClr>
                </a:solidFill>
              </a:rPr>
              <a:t>、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a:t>
            </a:r>
            <a:r>
              <a:rPr lang="ja-JP" altLang="en-US" sz="1200" dirty="0">
                <a:solidFill>
                  <a:schemeClr val="tx1">
                    <a:lumMod val="75000"/>
                    <a:lumOff val="25000"/>
                  </a:schemeClr>
                </a:solidFill>
              </a:rPr>
              <a:t>、 「シン・テレワークシステム 中継ゲートウェイ スタンドアロン版」は、 </a:t>
            </a:r>
            <a:r>
              <a:rPr lang="en-US" altLang="ja-JP" sz="1200" dirty="0" smtClean="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9</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lang="ja-JP" altLang="en-US" sz="1600" dirty="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a:t>
            </a:r>
            <a:r>
              <a:rPr kumimoji="1" lang="ja-JP" altLang="en-US" dirty="0" smtClean="0"/>
              <a:t>発生している。</a:t>
            </a:r>
            <a:endParaRPr kumimoji="1" lang="ja-JP" altLang="en-US" dirty="0" smtClean="0"/>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2517277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6400</TotalTime>
  <Words>21483</Words>
  <Application>Microsoft Office PowerPoint</Application>
  <PresentationFormat>ワイド画面</PresentationFormat>
  <Paragraphs>1140</Paragraphs>
  <Slides>86</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86</vt:i4>
      </vt:variant>
    </vt:vector>
  </HeadingPairs>
  <TitlesOfParts>
    <vt:vector size="96" baseType="lpstr">
      <vt:lpstr>Meiryo UI</vt:lpstr>
      <vt:lpstr>ＭＳ Ｐゴシック</vt:lpstr>
      <vt:lpstr>游ゴシック</vt:lpstr>
      <vt:lpstr>Arial</vt:lpstr>
      <vt:lpstr>Calibri</vt:lpstr>
      <vt:lpstr>Consolas</vt:lpstr>
      <vt:lpstr>Segoe Condensed</vt:lpstr>
      <vt:lpstr>Segoe UI Light</vt:lpstr>
      <vt:lpstr>Times New Roman</vt:lpstr>
      <vt:lpstr>Office テーマ</vt:lpstr>
      <vt:lpstr>PowerPoint プレゼンテーション</vt:lpstr>
      <vt:lpstr>本バージョンについて・更新履歴</vt:lpstr>
      <vt:lpstr>本ドキュメントの前提知識</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中継ゲートウェイおよびデータベースサーバーの共通的注意点</vt:lpstr>
      <vt:lpstr>2-6. 必要な作業用端末と試験用端末</vt:lpstr>
      <vt:lpstr>2-7. 本ドキュメント内における AWS 環境のリファレンス環境としての意義と、不具合が発生している場合の原因切り分け手順</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5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2019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Daiyuu Nobori</cp:lastModifiedBy>
  <cp:revision>2612</cp:revision>
  <dcterms:created xsi:type="dcterms:W3CDTF">2017-10-22T02:50:05Z</dcterms:created>
  <dcterms:modified xsi:type="dcterms:W3CDTF">2021-09-19T14:31:42Z</dcterms:modified>
</cp:coreProperties>
</file>